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 id="2147493601" r:id="rId6"/>
    <p:sldMasterId id="2147493610" r:id="rId7"/>
    <p:sldMasterId id="2147493624" r:id="rId8"/>
    <p:sldMasterId id="2147493642" r:id="rId9"/>
  </p:sldMasterIdLst>
  <p:notesMasterIdLst>
    <p:notesMasterId r:id="rId162"/>
  </p:notesMasterIdLst>
  <p:handoutMasterIdLst>
    <p:handoutMasterId r:id="rId163"/>
  </p:handoutMasterIdLst>
  <p:sldIdLst>
    <p:sldId id="854" r:id="rId10"/>
    <p:sldId id="1131" r:id="rId11"/>
    <p:sldId id="1093" r:id="rId12"/>
    <p:sldId id="1132" r:id="rId13"/>
    <p:sldId id="1134" r:id="rId14"/>
    <p:sldId id="1135" r:id="rId15"/>
    <p:sldId id="1136" r:id="rId16"/>
    <p:sldId id="1137" r:id="rId17"/>
    <p:sldId id="301" r:id="rId18"/>
    <p:sldId id="471" r:id="rId19"/>
    <p:sldId id="422" r:id="rId20"/>
    <p:sldId id="423" r:id="rId21"/>
    <p:sldId id="479" r:id="rId22"/>
    <p:sldId id="482" r:id="rId23"/>
    <p:sldId id="1139" r:id="rId24"/>
    <p:sldId id="472" r:id="rId25"/>
    <p:sldId id="257" r:id="rId26"/>
    <p:sldId id="261" r:id="rId27"/>
    <p:sldId id="478" r:id="rId28"/>
    <p:sldId id="480" r:id="rId29"/>
    <p:sldId id="262" r:id="rId30"/>
    <p:sldId id="486" r:id="rId31"/>
    <p:sldId id="487" r:id="rId32"/>
    <p:sldId id="499" r:id="rId33"/>
    <p:sldId id="398" r:id="rId34"/>
    <p:sldId id="1140" r:id="rId35"/>
    <p:sldId id="1141" r:id="rId36"/>
    <p:sldId id="491" r:id="rId37"/>
    <p:sldId id="264" r:id="rId38"/>
    <p:sldId id="322" r:id="rId39"/>
    <p:sldId id="266" r:id="rId40"/>
    <p:sldId id="415" r:id="rId41"/>
    <p:sldId id="323" r:id="rId42"/>
    <p:sldId id="548" r:id="rId43"/>
    <p:sldId id="498" r:id="rId44"/>
    <p:sldId id="494" r:id="rId45"/>
    <p:sldId id="496" r:id="rId46"/>
    <p:sldId id="500" r:id="rId47"/>
    <p:sldId id="497" r:id="rId48"/>
    <p:sldId id="501" r:id="rId49"/>
    <p:sldId id="1142" r:id="rId50"/>
    <p:sldId id="282" r:id="rId51"/>
    <p:sldId id="504" r:id="rId52"/>
    <p:sldId id="544" r:id="rId53"/>
    <p:sldId id="283" r:id="rId54"/>
    <p:sldId id="545" r:id="rId55"/>
    <p:sldId id="424" r:id="rId56"/>
    <p:sldId id="290" r:id="rId57"/>
    <p:sldId id="291" r:id="rId58"/>
    <p:sldId id="425" r:id="rId59"/>
    <p:sldId id="295" r:id="rId60"/>
    <p:sldId id="426" r:id="rId61"/>
    <p:sldId id="297" r:id="rId62"/>
    <p:sldId id="296" r:id="rId63"/>
    <p:sldId id="427" r:id="rId64"/>
    <p:sldId id="433" r:id="rId65"/>
    <p:sldId id="597" r:id="rId66"/>
    <p:sldId id="546" r:id="rId67"/>
    <p:sldId id="547" r:id="rId68"/>
    <p:sldId id="1143" r:id="rId69"/>
    <p:sldId id="432" r:id="rId70"/>
    <p:sldId id="519" r:id="rId71"/>
    <p:sldId id="400" r:id="rId72"/>
    <p:sldId id="428" r:id="rId73"/>
    <p:sldId id="401" r:id="rId74"/>
    <p:sldId id="402" r:id="rId75"/>
    <p:sldId id="520" r:id="rId76"/>
    <p:sldId id="521" r:id="rId77"/>
    <p:sldId id="522" r:id="rId78"/>
    <p:sldId id="411" r:id="rId79"/>
    <p:sldId id="1144" r:id="rId80"/>
    <p:sldId id="657" r:id="rId81"/>
    <p:sldId id="658" r:id="rId82"/>
    <p:sldId id="659" r:id="rId83"/>
    <p:sldId id="660" r:id="rId84"/>
    <p:sldId id="258" r:id="rId85"/>
    <p:sldId id="758" r:id="rId86"/>
    <p:sldId id="759" r:id="rId87"/>
    <p:sldId id="760" r:id="rId88"/>
    <p:sldId id="762" r:id="rId89"/>
    <p:sldId id="763" r:id="rId90"/>
    <p:sldId id="764" r:id="rId91"/>
    <p:sldId id="765" r:id="rId92"/>
    <p:sldId id="766" r:id="rId93"/>
    <p:sldId id="767" r:id="rId94"/>
    <p:sldId id="768" r:id="rId95"/>
    <p:sldId id="769" r:id="rId96"/>
    <p:sldId id="770" r:id="rId97"/>
    <p:sldId id="771" r:id="rId98"/>
    <p:sldId id="772" r:id="rId99"/>
    <p:sldId id="773" r:id="rId100"/>
    <p:sldId id="774" r:id="rId101"/>
    <p:sldId id="775" r:id="rId102"/>
    <p:sldId id="1145" r:id="rId103"/>
    <p:sldId id="1146" r:id="rId104"/>
    <p:sldId id="1147" r:id="rId105"/>
    <p:sldId id="877" r:id="rId106"/>
    <p:sldId id="884" r:id="rId107"/>
    <p:sldId id="1095" r:id="rId108"/>
    <p:sldId id="1089" r:id="rId109"/>
    <p:sldId id="1088" r:id="rId110"/>
    <p:sldId id="1090" r:id="rId111"/>
    <p:sldId id="1091" r:id="rId112"/>
    <p:sldId id="1092" r:id="rId113"/>
    <p:sldId id="1099" r:id="rId114"/>
    <p:sldId id="1101" r:id="rId115"/>
    <p:sldId id="1100" r:id="rId116"/>
    <p:sldId id="1102" r:id="rId117"/>
    <p:sldId id="1083" r:id="rId118"/>
    <p:sldId id="1097" r:id="rId119"/>
    <p:sldId id="1098" r:id="rId120"/>
    <p:sldId id="1104" r:id="rId121"/>
    <p:sldId id="1105" r:id="rId122"/>
    <p:sldId id="1103" r:id="rId123"/>
    <p:sldId id="1106" r:id="rId124"/>
    <p:sldId id="1107" r:id="rId125"/>
    <p:sldId id="1108" r:id="rId126"/>
    <p:sldId id="1109" r:id="rId127"/>
    <p:sldId id="1130" r:id="rId128"/>
    <p:sldId id="1138" r:id="rId129"/>
    <p:sldId id="265" r:id="rId130"/>
    <p:sldId id="263" r:id="rId131"/>
    <p:sldId id="419" r:id="rId132"/>
    <p:sldId id="417" r:id="rId133"/>
    <p:sldId id="416" r:id="rId134"/>
    <p:sldId id="271" r:id="rId135"/>
    <p:sldId id="414" r:id="rId136"/>
    <p:sldId id="275" r:id="rId137"/>
    <p:sldId id="327" r:id="rId138"/>
    <p:sldId id="273" r:id="rId139"/>
    <p:sldId id="329" r:id="rId140"/>
    <p:sldId id="542" r:id="rId141"/>
    <p:sldId id="331" r:id="rId142"/>
    <p:sldId id="332" r:id="rId143"/>
    <p:sldId id="549" r:id="rId144"/>
    <p:sldId id="505" r:id="rId145"/>
    <p:sldId id="506" r:id="rId146"/>
    <p:sldId id="507" r:id="rId147"/>
    <p:sldId id="508" r:id="rId148"/>
    <p:sldId id="396" r:id="rId149"/>
    <p:sldId id="407" r:id="rId150"/>
    <p:sldId id="268" r:id="rId151"/>
    <p:sldId id="269" r:id="rId152"/>
    <p:sldId id="270" r:id="rId153"/>
    <p:sldId id="420" r:id="rId154"/>
    <p:sldId id="267" r:id="rId155"/>
    <p:sldId id="490" r:id="rId156"/>
    <p:sldId id="489" r:id="rId157"/>
    <p:sldId id="300" r:id="rId158"/>
    <p:sldId id="408" r:id="rId159"/>
    <p:sldId id="429" r:id="rId160"/>
    <p:sldId id="1087" r:id="rId16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59"/>
    <p:restoredTop sz="97039"/>
  </p:normalViewPr>
  <p:slideViewPr>
    <p:cSldViewPr snapToObjects="1">
      <p:cViewPr varScale="1">
        <p:scale>
          <a:sx n="200" d="100"/>
          <a:sy n="200" d="100"/>
        </p:scale>
        <p:origin x="176" y="36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2.xml"/><Relationship Id="rId95" Type="http://schemas.openxmlformats.org/officeDocument/2006/relationships/slide" Target="slides/slide86.xml"/><Relationship Id="rId160" Type="http://schemas.openxmlformats.org/officeDocument/2006/relationships/slide" Target="slides/slide151.xml"/><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slide" Target="slides/slide130.xml"/><Relationship Id="rId85" Type="http://schemas.openxmlformats.org/officeDocument/2006/relationships/slide" Target="slides/slide76.xml"/><Relationship Id="rId150" Type="http://schemas.openxmlformats.org/officeDocument/2006/relationships/slide" Target="slides/slide141.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51" Type="http://schemas.openxmlformats.org/officeDocument/2006/relationships/slide" Target="slides/slide142.xml"/><Relationship Id="rId156" Type="http://schemas.openxmlformats.org/officeDocument/2006/relationships/slide" Target="slides/slide14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 Id="rId165" Type="http://schemas.openxmlformats.org/officeDocument/2006/relationships/viewProps" Target="viewProps.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80" Type="http://schemas.openxmlformats.org/officeDocument/2006/relationships/slide" Target="slides/slide71.xml"/><Relationship Id="rId155" Type="http://schemas.openxmlformats.org/officeDocument/2006/relationships/slide" Target="slides/slide1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11/4/21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11/4/21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5751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13</a:t>
            </a:fld>
            <a:endParaRPr lang="en-US" altLang="en-US"/>
          </a:p>
        </p:txBody>
      </p:sp>
    </p:spTree>
    <p:extLst>
      <p:ext uri="{BB962C8B-B14F-4D97-AF65-F5344CB8AC3E}">
        <p14:creationId xmlns:p14="http://schemas.microsoft.com/office/powerpoint/2010/main" val="1035889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8032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E7CD0D8D-A96A-2641-82A3-0B423D87585A}"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25869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6648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764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925882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7527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290081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3327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2684325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71562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77</a:t>
            </a:fld>
            <a:endParaRPr lang="en-US" altLang="en-US"/>
          </a:p>
        </p:txBody>
      </p:sp>
    </p:spTree>
    <p:extLst>
      <p:ext uri="{BB962C8B-B14F-4D97-AF65-F5344CB8AC3E}">
        <p14:creationId xmlns:p14="http://schemas.microsoft.com/office/powerpoint/2010/main" val="1279505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2048307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94</a:t>
            </a:fld>
            <a:endParaRPr lang="en-US" altLang="en-US"/>
          </a:p>
        </p:txBody>
      </p:sp>
    </p:spTree>
    <p:extLst>
      <p:ext uri="{BB962C8B-B14F-4D97-AF65-F5344CB8AC3E}">
        <p14:creationId xmlns:p14="http://schemas.microsoft.com/office/powerpoint/2010/main" val="2710881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945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14671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70971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98382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1C1863A-3A8E-4A7B-8235-1E30E2BDA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AC76D43-C1DE-4C6B-81D5-24472C4FEB7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A0F9374B-7F70-43D7-BB41-021AA7A534FF}"/>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BF337D5-71DF-4FE0-84E3-597CCE8B6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39585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6EEADBB4-10F9-4DF9-AA23-2602B1E168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AF9A82-DABB-4882-8E9E-D2F27043EE1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2D9DC4ED-F32B-41AC-9079-8643E07E58A1}"/>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6AC17D1-5875-40AE-A6A7-F9DF2FEF0F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34190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DD59509B-1E67-40A2-8C0D-56F59CA23775}"/>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F90B1745-F8AA-42F1-A69F-AB4A7969EB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Where is FTL stored?  How is it reconstructed on system startup? </a:t>
            </a:r>
          </a:p>
          <a:p>
            <a:r>
              <a:rPr lang="en-US" altLang="en-US">
                <a:latin typeface="Times New Roman" panose="02020603050405020304" pitchFamily="18" charset="0"/>
              </a:rPr>
              <a:t>How to track number of erases per block (extra storage per block)</a:t>
            </a:r>
          </a:p>
        </p:txBody>
      </p:sp>
      <p:sp>
        <p:nvSpPr>
          <p:cNvPr id="45060" name="Slide Number Placeholder 3">
            <a:extLst>
              <a:ext uri="{FF2B5EF4-FFF2-40B4-BE49-F238E27FC236}">
                <a16:creationId xmlns:a16="http://schemas.microsoft.com/office/drawing/2014/main" id="{273EC31C-439C-46F6-BC7F-647B26103D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D24BB8-FD48-479F-B806-2D149D6EDED2}"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46606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22950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1049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27103785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0A35225-5E7D-47C9-941A-D0770BC587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A698D4-1384-4BA5-B733-041EDF45F7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6A4FBC79-C959-4D88-9209-626C6B4181E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53DB9E80-8D28-41EF-86B7-F9C1B49EE8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1968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F65BE21-C91A-4A31-B1FB-B8E99A772A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472180-291D-4D38-BFEA-8EB6CB704FC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5C88F20-F4BE-468E-B651-F417A34B4D3E}"/>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388756E-060E-48EC-86E0-7EF60BB005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59431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60FB065A-78BE-4E84-93B0-7AB5724FDA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F4AF67-0335-4117-B131-93E2956BE666}"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3C7BBB92-162F-46EB-B3B3-A6DC9ECF2339}"/>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6438A58-9EBA-4315-9C87-584150C80E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7183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30EBD12-8697-40B0-A3F2-4C4F89674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7BF2B6-781A-4AC8-93AC-C210D514729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87B9E07E-8C5A-4C76-B1D6-CD8E1136C587}"/>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AFB2F9B7-1DD0-43BC-9F80-EFD00F7EA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2427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53B6529-72A3-40F6-9F9D-1075C76843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9E53A6-478E-4DAC-B297-8D53FE5E195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ECA636FD-8B00-4ED2-A13D-4F1D5B14448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0819B8F5-B510-40C9-8DB4-23A4170413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922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E41EE66D-62D7-453A-87D5-FE8A75E92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6C03B5-2387-48FE-8BB1-EACBDB08A9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D4C4F2F8-6CFA-4EAB-B0CF-719E4D37675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81E986B0-8B7A-4245-A70E-2F2D1E576F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8693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7EA2393-26EC-4042-A04A-DD5C8A3191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89C9F-2B93-46E3-AAB6-6791B4207C05}"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006D4976-F940-41DF-BB71-CC254D641B54}"/>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E986CEB9-868E-405F-9367-6C020CB32B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9559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8BC8F74-5338-4D8C-9492-03A34375EF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91F6D00-35F2-4B2B-8113-369B74D92DAB}"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60F81C1A-4945-4A61-BFAE-5BB6BAE73D4A}"/>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A55348B0-634F-4915-A069-EA540582EB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30736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39BA7D76-01A0-44F2-89B1-63E0F21140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BE9A65A-C6A6-437E-860D-28B578E0FA9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F7F0E3D2-8D1D-4E9E-86ED-3DCB13525BA7}"/>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1A6E11A-8162-4AD6-A68A-F876C2FC20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17122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FFFBFD61-D515-4C27-BC04-B6726E8461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33FC15-B3FD-4131-A17E-3B00DAFF8E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70C77BC8-D78A-45A5-8E34-399D70521314}"/>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155EB5F-C6B8-4100-A62C-D800041D9A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878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E02A4683-3128-4DFE-A149-AF7747B87A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321C362-86F0-45B3-B087-EB55DFF280B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FC8EAC48-4371-407E-BAE5-E8D5CF0E6F9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23BF492-B734-4B57-92DB-E4DE382AEB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79396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86038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91527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6055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9</a:t>
            </a:fld>
            <a:endParaRPr lang="en-US" altLang="en-US"/>
          </a:p>
        </p:txBody>
      </p:sp>
    </p:spTree>
    <p:extLst>
      <p:ext uri="{BB962C8B-B14F-4D97-AF65-F5344CB8AC3E}">
        <p14:creationId xmlns:p14="http://schemas.microsoft.com/office/powerpoint/2010/main" val="61520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10</a:t>
            </a:fld>
            <a:endParaRPr lang="en-US" altLang="en-US"/>
          </a:p>
        </p:txBody>
      </p:sp>
    </p:spTree>
    <p:extLst>
      <p:ext uri="{BB962C8B-B14F-4D97-AF65-F5344CB8AC3E}">
        <p14:creationId xmlns:p14="http://schemas.microsoft.com/office/powerpoint/2010/main" val="2075221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426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98435092"/>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3743120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906750812"/>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653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449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482404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38396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532354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779145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60181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55815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880238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345100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38705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050369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411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272759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11/4/21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8962595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11/4/21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003294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67872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017141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469289851"/>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486372754"/>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775890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8431185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53545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06973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169329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1535091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246713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11/4/21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8318305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279244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0717365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528168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494679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970274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289240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4001092321"/>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6664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1450315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11/4/21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38158711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582650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95601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832179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1610043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23552889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5764798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36251817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7981016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151175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1887284012"/>
      </p:ext>
    </p:extLst>
  </p:cSld>
  <p:clrMapOvr>
    <a:masterClrMapping/>
  </p:clrMapOvr>
  <p:transition spd="med">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977709084"/>
      </p:ext>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3504528"/>
      </p:ext>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127509955"/>
      </p:ext>
    </p:extLst>
  </p:cSld>
  <p:clrMapOvr>
    <a:masterClrMapping/>
  </p:clrMapOvr>
  <p:transition spd="med">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824630"/>
      </p:ext>
    </p:extLst>
  </p:cSld>
  <p:clrMapOvr>
    <a:masterClrMapping/>
  </p:clrMapOvr>
  <p:transition spd="med">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870431912"/>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849424715"/>
      </p:ext>
    </p:extLst>
  </p:cSld>
  <p:clrMapOvr>
    <a:masterClrMapping/>
  </p:clrMapOvr>
  <p:transition spd="med">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64799823"/>
      </p:ext>
    </p:extLst>
  </p:cSld>
  <p:clrMapOvr>
    <a:masterClrMapping/>
  </p:clrMapOvr>
  <p:transition spd="med">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162494"/>
      </p:ext>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84627175"/>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2297952538"/>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2519463211"/>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231599965"/>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47472159"/>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102682431"/>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591884584"/>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11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1.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2.jpe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 id="2147493587" r:id="rId9"/>
    <p:sldLayoutId id="2147493639" r:id="rId10"/>
    <p:sldLayoutId id="2147493640" r:id="rId11"/>
    <p:sldLayoutId id="2147493641"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7399967"/>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 id="2147493597" r:id="rId9"/>
    <p:sldLayoutId id="2147493598" r:id="rId10"/>
    <p:sldLayoutId id="2147493599" r:id="rId11"/>
    <p:sldLayoutId id="214749360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846427517"/>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37" r:id="rId9"/>
    <p:sldLayoutId id="2147493638"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460386"/>
      </p:ext>
    </p:extLst>
  </p:cSld>
  <p:clrMap bg1="lt1" tx1="dk1" bg2="lt2" tx2="dk2" accent1="accent1" accent2="accent2" accent3="accent3" accent4="accent4" accent5="accent5" accent6="accent6" hlink="hlink" folHlink="folHlink"/>
  <p:sldLayoutIdLst>
    <p:sldLayoutId id="2147493611" r:id="rId1"/>
    <p:sldLayoutId id="2147493612" r:id="rId2"/>
    <p:sldLayoutId id="2147493613" r:id="rId3"/>
    <p:sldLayoutId id="2147493614" r:id="rId4"/>
    <p:sldLayoutId id="2147493615" r:id="rId5"/>
    <p:sldLayoutId id="2147493616" r:id="rId6"/>
    <p:sldLayoutId id="2147493617" r:id="rId7"/>
    <p:sldLayoutId id="2147493618" r:id="rId8"/>
    <p:sldLayoutId id="2147493619" r:id="rId9"/>
    <p:sldLayoutId id="2147493620" r:id="rId10"/>
    <p:sldLayoutId id="2147493621" r:id="rId11"/>
    <p:sldLayoutId id="2147493622" r:id="rId12"/>
    <p:sldLayoutId id="214749362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603414"/>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11/4/21</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3045241724"/>
      </p:ext>
    </p:extLst>
  </p:cSld>
  <p:clrMap bg1="dk2" tx1="lt1" bg2="dk1" tx2="lt2" accent1="accent1" accent2="accent2" accent3="accent3" accent4="accent4" accent5="accent5" accent6="accent6" hlink="hlink" folHlink="folHlink"/>
  <p:sldLayoutIdLst>
    <p:sldLayoutId id="2147493643" r:id="rId1"/>
    <p:sldLayoutId id="2147493644" r:id="rId2"/>
    <p:sldLayoutId id="2147493645" r:id="rId3"/>
    <p:sldLayoutId id="2147493646" r:id="rId4"/>
    <p:sldLayoutId id="2147493647" r:id="rId5"/>
    <p:sldLayoutId id="2147493648" r:id="rId6"/>
    <p:sldLayoutId id="2147493649" r:id="rId7"/>
    <p:sldLayoutId id="2147493650" r:id="rId8"/>
    <p:sldLayoutId id="2147493651" r:id="rId9"/>
    <p:sldLayoutId id="2147493652" r:id="rId10"/>
    <p:sldLayoutId id="2147493653" r:id="rId11"/>
    <p:sldLayoutId id="2147493654" r:id="rId12"/>
    <p:sldLayoutId id="2147493655" r:id="rId13"/>
    <p:sldLayoutId id="2147493656" r:id="rId14"/>
    <p:sldLayoutId id="2147493657" r:id="rId15"/>
    <p:sldLayoutId id="2147493658"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emf"/><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hyperlink" Target="http://127.0.0.1:5000/api/fantasy_team/BOS20011" TargetMode="External"/><Relationship Id="rId2" Type="http://schemas.openxmlformats.org/officeDocument/2006/relationships/hyperlink" Target="https://app.swaggerhub.com/apis/donff2/W4111FantasyBaseball/1.0.0#/" TargetMode="Externa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tif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hyperlink" Target="https://www.census.gov/topics/income-poverty/income/guidance/current-vs-constant-dollars.html" TargetMode="External"/><Relationship Id="rId2" Type="http://schemas.openxmlformats.org/officeDocument/2006/relationships/hyperlink" Target="https://www.investopedia.com/terms/c/constantdollar.asp" TargetMode="Externa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1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36.xml"/><Relationship Id="rId4" Type="http://schemas.openxmlformats.org/officeDocument/2006/relationships/image" Target="../media/image111.sv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1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36.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slides/_rels/slide1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111.sv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1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7.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32.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32.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2.png"/><Relationship Id="rId1" Type="http://schemas.openxmlformats.org/officeDocument/2006/relationships/slideLayout" Target="../slideLayouts/slideLayout26.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40.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50.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49.xml"/></Relationships>
</file>

<file path=ppt/slides/_rels/slide151.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4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6.xml"/><Relationship Id="rId4" Type="http://schemas.openxmlformats.org/officeDocument/2006/relationships/image" Target="../media/image28.tiff"/></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32.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9.xml"/><Relationship Id="rId4" Type="http://schemas.openxmlformats.org/officeDocument/2006/relationships/image" Target="../media/image34.sv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9.xml"/><Relationship Id="rId4" Type="http://schemas.openxmlformats.org/officeDocument/2006/relationships/image" Target="../media/image36.sv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9.xml"/><Relationship Id="rId4" Type="http://schemas.openxmlformats.org/officeDocument/2006/relationships/image" Target="../media/image38.sv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9.xml"/><Relationship Id="rId4" Type="http://schemas.openxmlformats.org/officeDocument/2006/relationships/image" Target="../media/image40.sv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49.xml"/><Relationship Id="rId4" Type="http://schemas.openxmlformats.org/officeDocument/2006/relationships/image" Target="../media/image42.svg"/></Relationships>
</file>

<file path=ppt/slides/_rels/slide4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hyperlink" Target="https://donald-f-ferguson.github.io/W4111S21/syllabus.html"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32.xml"/><Relationship Id="rId4" Type="http://schemas.openxmlformats.org/officeDocument/2006/relationships/hyperlink" Target="https://en.wikipedia.org/wiki/Page_replacement_algorithm#The_theoretically_optimal_page_replacement_algorithm"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8.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hyperlink" Target="https://www.amazon.com/s/ref=dp_byline_sr_book_3?ie=UTF8&amp;text=Jennifer+Widom&amp;search-alias=books&amp;field-author=Jennifer+Widom&amp;sort=relevancerank" TargetMode="External"/><Relationship Id="rId3" Type="http://schemas.openxmlformats.org/officeDocument/2006/relationships/image" Target="../media/image1.emf"/><Relationship Id="rId7" Type="http://schemas.openxmlformats.org/officeDocument/2006/relationships/hyperlink" Target="https://www.amazon.com/s/ref=dp_byline_sr_book_2?ie=UTF8&amp;text=Jeffrey+D.+Ullman&amp;search-alias=books&amp;field-author=Jeffrey+D.+Ullman&amp;sort=relevancerank"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image" Target="../media/image8.tiff"/><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png"/><Relationship Id="rId1" Type="http://schemas.openxmlformats.org/officeDocument/2006/relationships/slideLayout" Target="../slideLayouts/slideLayout11.xml"/><Relationship Id="rId4" Type="http://schemas.openxmlformats.org/officeDocument/2006/relationships/image" Target="../media/image75.tiff"/></Relationships>
</file>

<file path=ppt/slides/_rels/slide9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tiff"/><Relationship Id="rId7" Type="http://schemas.openxmlformats.org/officeDocument/2006/relationships/image" Target="../media/image81.tiff"/><Relationship Id="rId12" Type="http://schemas.openxmlformats.org/officeDocument/2006/relationships/image" Target="../media/image86.tiff"/><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tiff"/><Relationship Id="rId11" Type="http://schemas.openxmlformats.org/officeDocument/2006/relationships/image" Target="../media/image85.png"/><Relationship Id="rId5" Type="http://schemas.openxmlformats.org/officeDocument/2006/relationships/image" Target="../media/image79.tiff"/><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8:</a:t>
            </a:r>
            <a:br>
              <a:rPr lang="en-US" altLang="en-US" sz="2800" b="1" i="1" dirty="0">
                <a:solidFill>
                  <a:srgbClr val="FFFF00"/>
                </a:solidFill>
              </a:rPr>
            </a:br>
            <a:r>
              <a:rPr lang="en-US" altLang="en-US" sz="2800" b="1" i="1" dirty="0">
                <a:solidFill>
                  <a:srgbClr val="FFFF00"/>
                </a:solidFill>
              </a:rPr>
              <a:t>Module III: NoSQL and Graph Databases</a:t>
            </a:r>
            <a:br>
              <a:rPr lang="en-US" altLang="en-US" sz="2800" b="1" i="1" dirty="0">
                <a:solidFill>
                  <a:srgbClr val="FFFF00"/>
                </a:solidFill>
              </a:rPr>
            </a:br>
            <a:r>
              <a:rPr lang="en-US" altLang="en-US" sz="2800" b="1" i="1" dirty="0">
                <a:solidFill>
                  <a:srgbClr val="FFFF00"/>
                </a:solidFill>
              </a:rPr>
              <a:t>Module II: Disks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Focus for next part of course.</a:t>
            </a:r>
            <a:endParaRPr lang="en-US" sz="2000" dirty="0">
              <a:solidFill>
                <a:srgbClr val="FF0000"/>
              </a:solidFill>
              <a:latin typeface="+mn-lt"/>
            </a:endParaRPr>
          </a:p>
        </p:txBody>
      </p:sp>
    </p:spTree>
    <p:extLst>
      <p:ext uri="{BB962C8B-B14F-4D97-AF65-F5344CB8AC3E}">
        <p14:creationId xmlns:p14="http://schemas.microsoft.com/office/powerpoint/2010/main" val="1385718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a:xfrm>
            <a:off x="152400" y="552450"/>
            <a:ext cx="8839200" cy="4038600"/>
          </a:xfrm>
        </p:spPr>
        <p:txBody>
          <a:bodyPr/>
          <a:lstStyle/>
          <a:p>
            <a:r>
              <a:rPr lang="en-US" sz="1800" dirty="0"/>
              <a:t>We must build a system that supports ... ... operations in a ... ...</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sz="2800" dirty="0"/>
              <a:t>Problem Statement – Modified (Lecture 1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9418373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50FBB-2B3D-9A4A-8A0A-09AAC2A83A65}"/>
              </a:ext>
            </a:extLst>
          </p:cNvPr>
          <p:cNvSpPr>
            <a:spLocks noGrp="1"/>
          </p:cNvSpPr>
          <p:nvPr>
            <p:ph type="title"/>
          </p:nvPr>
        </p:nvSpPr>
        <p:spPr/>
        <p:txBody>
          <a:bodyPr/>
          <a:lstStyle/>
          <a:p>
            <a:r>
              <a:rPr lang="en-US" dirty="0"/>
              <a:t>In-Progress Operational System Data Model</a:t>
            </a:r>
          </a:p>
        </p:txBody>
      </p:sp>
      <p:pic>
        <p:nvPicPr>
          <p:cNvPr id="7" name="Picture 6">
            <a:extLst>
              <a:ext uri="{FF2B5EF4-FFF2-40B4-BE49-F238E27FC236}">
                <a16:creationId xmlns:a16="http://schemas.microsoft.com/office/drawing/2014/main" id="{774720C7-9AF5-5440-A878-18720FDCE244}"/>
              </a:ext>
            </a:extLst>
          </p:cNvPr>
          <p:cNvPicPr>
            <a:picLocks noChangeAspect="1"/>
          </p:cNvPicPr>
          <p:nvPr/>
        </p:nvPicPr>
        <p:blipFill>
          <a:blip r:embed="rId2"/>
          <a:stretch>
            <a:fillRect/>
          </a:stretch>
        </p:blipFill>
        <p:spPr>
          <a:xfrm>
            <a:off x="1295400" y="676275"/>
            <a:ext cx="5554795" cy="3790950"/>
          </a:xfrm>
          <a:prstGeom prst="rect">
            <a:avLst/>
          </a:prstGeom>
        </p:spPr>
      </p:pic>
    </p:spTree>
    <p:extLst>
      <p:ext uri="{BB962C8B-B14F-4D97-AF65-F5344CB8AC3E}">
        <p14:creationId xmlns:p14="http://schemas.microsoft.com/office/powerpoint/2010/main" val="12697141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 – Operational System</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657145" y="1885950"/>
            <a:ext cx="2258255" cy="646331"/>
          </a:xfrm>
          <a:prstGeom prst="rect">
            <a:avLst/>
          </a:prstGeom>
          <a:noFill/>
        </p:spPr>
        <p:txBody>
          <a:bodyPr wrap="square" rtlCol="0">
            <a:spAutoFit/>
          </a:bodyPr>
          <a:lstStyle/>
          <a:p>
            <a:r>
              <a:rPr lang="en-US" dirty="0" err="1"/>
              <a:t>Lahman’s</a:t>
            </a:r>
            <a:r>
              <a:rPr lang="en-US" dirty="0"/>
              <a:t> Baseball DB</a:t>
            </a:r>
          </a:p>
          <a:p>
            <a:r>
              <a:rPr lang="en-US" dirty="0"/>
              <a:t>Fantasy Baseball DB</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1" y="2209116"/>
            <a:ext cx="637344"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841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21880128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56926-8EE0-A54A-AA5B-3F52B10E127C}"/>
              </a:ext>
            </a:extLst>
          </p:cNvPr>
          <p:cNvSpPr>
            <a:spLocks noGrp="1"/>
          </p:cNvSpPr>
          <p:nvPr>
            <p:ph idx="1"/>
          </p:nvPr>
        </p:nvSpPr>
        <p:spPr>
          <a:xfrm>
            <a:off x="120805" y="2618470"/>
            <a:ext cx="8839200" cy="1878258"/>
          </a:xfrm>
        </p:spPr>
        <p:txBody>
          <a:bodyPr/>
          <a:lstStyle/>
          <a:p>
            <a:pPr>
              <a:spcBef>
                <a:spcPts val="0"/>
              </a:spcBef>
            </a:pPr>
            <a:r>
              <a:rPr lang="en-US" sz="1800" dirty="0"/>
              <a:t>“As a baseball fan, I want to enter a </a:t>
            </a:r>
            <a:r>
              <a:rPr lang="en-US" sz="1800" dirty="0" err="1"/>
              <a:t>teamID</a:t>
            </a:r>
            <a:r>
              <a:rPr lang="en-US" sz="1800" dirty="0"/>
              <a:t> and </a:t>
            </a:r>
            <a:r>
              <a:rPr lang="en-US" sz="1800" dirty="0" err="1"/>
              <a:t>yearID</a:t>
            </a:r>
            <a:r>
              <a:rPr lang="en-US" sz="1800" dirty="0"/>
              <a:t> and see:</a:t>
            </a:r>
          </a:p>
          <a:p>
            <a:pPr lvl="1">
              <a:spcBef>
                <a:spcPts val="0"/>
              </a:spcBef>
            </a:pPr>
            <a:r>
              <a:rPr lang="en-US" sz="1600" dirty="0"/>
              <a:t>Team wins and losses.</a:t>
            </a:r>
          </a:p>
          <a:p>
            <a:pPr lvl="1">
              <a:spcBef>
                <a:spcPts val="0"/>
              </a:spcBef>
            </a:pPr>
            <a:r>
              <a:rPr lang="en-US" sz="1600" dirty="0"/>
              <a:t>Summary of player performance for players on the team and year.”</a:t>
            </a:r>
          </a:p>
          <a:p>
            <a:pPr>
              <a:spcBef>
                <a:spcPts val="0"/>
              </a:spcBef>
            </a:pPr>
            <a:r>
              <a:rPr lang="en-US" sz="1800" dirty="0"/>
              <a:t>Built:</a:t>
            </a:r>
          </a:p>
          <a:p>
            <a:pPr lvl="1">
              <a:spcBef>
                <a:spcPts val="0"/>
              </a:spcBef>
            </a:pPr>
            <a:r>
              <a:rPr lang="en-US" sz="1600" dirty="0"/>
              <a:t>Dashboard page.</a:t>
            </a:r>
          </a:p>
          <a:p>
            <a:pPr lvl="1">
              <a:spcBef>
                <a:spcPts val="0"/>
              </a:spcBef>
            </a:pPr>
            <a:r>
              <a:rPr lang="en-US" sz="1600" dirty="0"/>
              <a:t>REST handlers and application logic.</a:t>
            </a:r>
          </a:p>
          <a:p>
            <a:pPr lvl="1">
              <a:spcBef>
                <a:spcPts val="0"/>
              </a:spcBef>
            </a:pPr>
            <a:r>
              <a:rPr lang="en-US" sz="1600" dirty="0"/>
              <a:t>Database view.</a:t>
            </a:r>
          </a:p>
        </p:txBody>
      </p:sp>
      <p:sp>
        <p:nvSpPr>
          <p:cNvPr id="3" name="Title 2">
            <a:extLst>
              <a:ext uri="{FF2B5EF4-FFF2-40B4-BE49-F238E27FC236}">
                <a16:creationId xmlns:a16="http://schemas.microsoft.com/office/drawing/2014/main" id="{1AD785C9-ABD6-1348-AEB5-2E092D825F01}"/>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FB48942B-D551-AA47-AED4-1D9C21D803DB}"/>
              </a:ext>
            </a:extLst>
          </p:cNvPr>
          <p:cNvPicPr>
            <a:picLocks noChangeAspect="1"/>
          </p:cNvPicPr>
          <p:nvPr/>
        </p:nvPicPr>
        <p:blipFill>
          <a:blip r:embed="rId2"/>
          <a:stretch>
            <a:fillRect/>
          </a:stretch>
        </p:blipFill>
        <p:spPr>
          <a:xfrm>
            <a:off x="120805" y="666750"/>
            <a:ext cx="1910640" cy="1037654"/>
          </a:xfrm>
          <a:prstGeom prst="rect">
            <a:avLst/>
          </a:prstGeom>
          <a:ln w="28575">
            <a:solidFill>
              <a:schemeClr val="tx1"/>
            </a:solidFill>
          </a:ln>
        </p:spPr>
      </p:pic>
      <p:sp>
        <p:nvSpPr>
          <p:cNvPr id="6" name="Rounded Rectangle 5">
            <a:extLst>
              <a:ext uri="{FF2B5EF4-FFF2-40B4-BE49-F238E27FC236}">
                <a16:creationId xmlns:a16="http://schemas.microsoft.com/office/drawing/2014/main" id="{69A12073-0079-4745-BE2E-15E9FF3F3D97}"/>
              </a:ext>
            </a:extLst>
          </p:cNvPr>
          <p:cNvSpPr/>
          <p:nvPr/>
        </p:nvSpPr>
        <p:spPr>
          <a:xfrm>
            <a:off x="3328639" y="628650"/>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Web Application</a:t>
            </a:r>
          </a:p>
        </p:txBody>
      </p:sp>
      <p:sp>
        <p:nvSpPr>
          <p:cNvPr id="7" name="Rounded Rectangle 6">
            <a:extLst>
              <a:ext uri="{FF2B5EF4-FFF2-40B4-BE49-F238E27FC236}">
                <a16:creationId xmlns:a16="http://schemas.microsoft.com/office/drawing/2014/main" id="{9DE830A1-E93A-7548-8AE8-9BA45E898DDA}"/>
              </a:ext>
            </a:extLst>
          </p:cNvPr>
          <p:cNvSpPr/>
          <p:nvPr/>
        </p:nvSpPr>
        <p:spPr>
          <a:xfrm>
            <a:off x="6858000" y="646771"/>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MySQL</a:t>
            </a:r>
          </a:p>
        </p:txBody>
      </p:sp>
      <p:cxnSp>
        <p:nvCxnSpPr>
          <p:cNvPr id="9" name="Straight Arrow Connector 8">
            <a:extLst>
              <a:ext uri="{FF2B5EF4-FFF2-40B4-BE49-F238E27FC236}">
                <a16:creationId xmlns:a16="http://schemas.microsoft.com/office/drawing/2014/main" id="{215BFBCD-9965-284E-8B47-6876FEA9233C}"/>
              </a:ext>
            </a:extLst>
          </p:cNvPr>
          <p:cNvCxnSpPr>
            <a:stCxn id="4" idx="3"/>
            <a:endCxn id="6" idx="1"/>
          </p:cNvCxnSpPr>
          <p:nvPr/>
        </p:nvCxnSpPr>
        <p:spPr>
          <a:xfrm>
            <a:off x="2031445" y="1185577"/>
            <a:ext cx="12971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966B0D-BBE9-114A-8115-65CAED337AFA}"/>
              </a:ext>
            </a:extLst>
          </p:cNvPr>
          <p:cNvCxnSpPr>
            <a:cxnSpLocks/>
            <a:endCxn id="7" idx="1"/>
          </p:cNvCxnSpPr>
          <p:nvPr/>
        </p:nvCxnSpPr>
        <p:spPr>
          <a:xfrm>
            <a:off x="5181600" y="1203698"/>
            <a:ext cx="1676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937700-E090-2F4B-B678-8C1B7E992599}"/>
              </a:ext>
            </a:extLst>
          </p:cNvPr>
          <p:cNvSpPr txBox="1"/>
          <p:nvPr/>
        </p:nvSpPr>
        <p:spPr>
          <a:xfrm>
            <a:off x="120805" y="1926835"/>
            <a:ext cx="3809889" cy="646331"/>
          </a:xfrm>
          <a:prstGeom prst="rect">
            <a:avLst/>
          </a:prstGeom>
          <a:noFill/>
        </p:spPr>
        <p:txBody>
          <a:bodyPr wrap="none" rtlCol="0">
            <a:spAutoFit/>
          </a:bodyPr>
          <a:lstStyle/>
          <a:p>
            <a:r>
              <a:rPr lang="en-US" sz="1200" dirty="0"/>
              <a:t>Two HTTP/REST calls:</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team_summary?team_id</a:t>
            </a:r>
            <a:r>
              <a:rPr lang="en-US" sz="1200" dirty="0"/>
              <a:t>=</a:t>
            </a:r>
            <a:r>
              <a:rPr lang="en-US" sz="1200" dirty="0" err="1"/>
              <a:t>BOS&amp;year_id</a:t>
            </a:r>
            <a:r>
              <a:rPr lang="en-US" sz="1200" dirty="0"/>
              <a:t>=2004</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teams?teamID</a:t>
            </a:r>
            <a:r>
              <a:rPr lang="en-US" sz="1200" dirty="0"/>
              <a:t>=</a:t>
            </a:r>
            <a:r>
              <a:rPr lang="en-US" sz="1200" dirty="0" err="1"/>
              <a:t>BOS&amp;yearID</a:t>
            </a:r>
            <a:r>
              <a:rPr lang="en-US" sz="1200" dirty="0"/>
              <a:t>=2004</a:t>
            </a:r>
          </a:p>
        </p:txBody>
      </p:sp>
      <p:cxnSp>
        <p:nvCxnSpPr>
          <p:cNvPr id="16" name="Straight Arrow Connector 15">
            <a:extLst>
              <a:ext uri="{FF2B5EF4-FFF2-40B4-BE49-F238E27FC236}">
                <a16:creationId xmlns:a16="http://schemas.microsoft.com/office/drawing/2014/main" id="{35604D53-2731-5143-9EAA-263DBF01E5A8}"/>
              </a:ext>
            </a:extLst>
          </p:cNvPr>
          <p:cNvCxnSpPr>
            <a:cxnSpLocks/>
          </p:cNvCxnSpPr>
          <p:nvPr/>
        </p:nvCxnSpPr>
        <p:spPr>
          <a:xfrm flipV="1">
            <a:off x="2376139" y="1276350"/>
            <a:ext cx="214661" cy="762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C7AE09-EE23-9644-B060-E84817536C0D}"/>
              </a:ext>
            </a:extLst>
          </p:cNvPr>
          <p:cNvSpPr txBox="1"/>
          <p:nvPr/>
        </p:nvSpPr>
        <p:spPr>
          <a:xfrm>
            <a:off x="5181600" y="1905212"/>
            <a:ext cx="3016210" cy="830997"/>
          </a:xfrm>
          <a:prstGeom prst="rect">
            <a:avLst/>
          </a:prstGeom>
          <a:noFill/>
        </p:spPr>
        <p:txBody>
          <a:bodyPr wrap="none" rtlCol="0">
            <a:spAutoFit/>
          </a:bodyPr>
          <a:lstStyle/>
          <a:p>
            <a:r>
              <a:rPr lang="en-US" sz="1200" dirty="0"/>
              <a:t>Two SQL </a:t>
            </a:r>
            <a:r>
              <a:rPr lang="en-US" sz="1200" dirty="0" err="1"/>
              <a:t>Queriess</a:t>
            </a:r>
            <a:r>
              <a:rPr lang="en-US" sz="1200" dirty="0"/>
              <a:t>:</a:t>
            </a:r>
          </a:p>
          <a:p>
            <a:pPr marL="171450" indent="-171450">
              <a:buFont typeface="Arial" panose="020B0604020202020204" pitchFamily="34" charset="0"/>
              <a:buChar char="•"/>
            </a:pPr>
            <a:r>
              <a:rPr lang="en-US" sz="1200" dirty="0"/>
              <a:t>SELECT to Teams table.</a:t>
            </a:r>
          </a:p>
          <a:p>
            <a:pPr marL="171450" indent="-171450">
              <a:buFont typeface="Arial" panose="020B0604020202020204" pitchFamily="34" charset="0"/>
              <a:buChar char="•"/>
            </a:pPr>
            <a:r>
              <a:rPr lang="en-US" sz="1200" dirty="0"/>
              <a:t>SELECT to </a:t>
            </a:r>
            <a:r>
              <a:rPr lang="en-US" sz="1200" dirty="0" err="1"/>
              <a:t>team_summary</a:t>
            </a:r>
            <a:r>
              <a:rPr lang="en-US" sz="1200" dirty="0"/>
              <a:t>, which is a view.</a:t>
            </a:r>
            <a:br>
              <a:rPr lang="en-US" sz="1200" dirty="0"/>
            </a:br>
            <a:r>
              <a:rPr lang="en-US" sz="1200" dirty="0"/>
              <a:t>We cover views later.</a:t>
            </a:r>
          </a:p>
        </p:txBody>
      </p:sp>
      <p:cxnSp>
        <p:nvCxnSpPr>
          <p:cNvPr id="18" name="Straight Arrow Connector 17">
            <a:extLst>
              <a:ext uri="{FF2B5EF4-FFF2-40B4-BE49-F238E27FC236}">
                <a16:creationId xmlns:a16="http://schemas.microsoft.com/office/drawing/2014/main" id="{2D088AF0-3F3D-B84E-A462-9BAFB635E905}"/>
              </a:ext>
            </a:extLst>
          </p:cNvPr>
          <p:cNvCxnSpPr>
            <a:cxnSpLocks/>
          </p:cNvCxnSpPr>
          <p:nvPr/>
        </p:nvCxnSpPr>
        <p:spPr>
          <a:xfrm flipV="1">
            <a:off x="5791200" y="1276350"/>
            <a:ext cx="166339" cy="68672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07D83-C485-3A40-813E-E0129C766652}"/>
              </a:ext>
            </a:extLst>
          </p:cNvPr>
          <p:cNvSpPr txBox="1"/>
          <p:nvPr/>
        </p:nvSpPr>
        <p:spPr>
          <a:xfrm>
            <a:off x="4419600" y="3638550"/>
            <a:ext cx="4603595" cy="1015663"/>
          </a:xfrm>
          <a:prstGeom prst="rect">
            <a:avLst/>
          </a:prstGeom>
          <a:noFill/>
        </p:spPr>
        <p:txBody>
          <a:bodyPr wrap="square" rtlCol="0">
            <a:spAutoFit/>
          </a:bodyPr>
          <a:lstStyle/>
          <a:p>
            <a:r>
              <a:rPr lang="en-US" sz="1600" dirty="0"/>
              <a:t>Tracks will build:</a:t>
            </a:r>
          </a:p>
          <a:p>
            <a:pPr marL="285750" indent="-285750">
              <a:buFont typeface="Arial" panose="020B0604020202020204" pitchFamily="34" charset="0"/>
              <a:buChar char="•"/>
            </a:pPr>
            <a:r>
              <a:rPr lang="en-US" sz="1400" dirty="0"/>
              <a:t>Programming: Mix of CRUD and dashboard.</a:t>
            </a:r>
          </a:p>
          <a:p>
            <a:pPr marL="285750" indent="-285750">
              <a:buFont typeface="Arial" panose="020B0604020202020204" pitchFamily="34" charset="0"/>
              <a:buChar char="•"/>
            </a:pPr>
            <a:r>
              <a:rPr lang="en-US" sz="1400" dirty="0"/>
              <a:t>Non-programming: Dashboards, Data transformation.</a:t>
            </a:r>
          </a:p>
          <a:p>
            <a:r>
              <a:rPr lang="en-US" sz="1400" dirty="0"/>
              <a:t>Will see more details as we move forward.</a:t>
            </a:r>
            <a:endParaRPr lang="en-US" sz="1600" dirty="0"/>
          </a:p>
        </p:txBody>
      </p:sp>
    </p:spTree>
    <p:extLst>
      <p:ext uri="{BB962C8B-B14F-4D97-AF65-F5344CB8AC3E}">
        <p14:creationId xmlns:p14="http://schemas.microsoft.com/office/powerpoint/2010/main" val="38583112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139E7-17D8-6F4D-80A4-00AC732E10E3}"/>
              </a:ext>
            </a:extLst>
          </p:cNvPr>
          <p:cNvSpPr>
            <a:spLocks noGrp="1"/>
          </p:cNvSpPr>
          <p:nvPr>
            <p:ph idx="1"/>
          </p:nvPr>
        </p:nvSpPr>
        <p:spPr>
          <a:xfrm>
            <a:off x="152400" y="2346870"/>
            <a:ext cx="8839200" cy="2129880"/>
          </a:xfrm>
        </p:spPr>
        <p:txBody>
          <a:bodyPr/>
          <a:lstStyle/>
          <a:p>
            <a:r>
              <a:rPr lang="en-US" sz="1400" dirty="0"/>
              <a:t>Resources: (https://restful-</a:t>
            </a:r>
            <a:r>
              <a:rPr lang="en-US" sz="1400" dirty="0" err="1"/>
              <a:t>api</a:t>
            </a:r>
            <a:r>
              <a:rPr lang="en-US" sz="1400" dirty="0"/>
              <a:t>-</a:t>
            </a:r>
            <a:r>
              <a:rPr lang="en-US" sz="1400" dirty="0" err="1"/>
              <a:t>design.readthedocs.io</a:t>
            </a:r>
            <a:r>
              <a:rPr lang="en-US" sz="1400" dirty="0"/>
              <a:t>/</a:t>
            </a:r>
            <a:r>
              <a:rPr lang="en-US" sz="1400" dirty="0" err="1"/>
              <a:t>en</a:t>
            </a:r>
            <a:r>
              <a:rPr lang="en-US" sz="1400" dirty="0"/>
              <a:t>/latest/</a:t>
            </a:r>
            <a:r>
              <a:rPr lang="en-US" sz="1400" dirty="0" err="1"/>
              <a:t>resources.html</a:t>
            </a:r>
            <a:r>
              <a:rPr lang="en-US" sz="1400" dirty="0"/>
              <a:t>)</a:t>
            </a:r>
          </a:p>
          <a:p>
            <a:pPr lvl="1"/>
            <a:r>
              <a:rPr lang="en-US" sz="1200" dirty="0"/>
              <a:t>The fundamental concept in any RESTful API is the resource. A resource is an object with a type, associated data, relationships to other resources, and a set of methods that operate on it.</a:t>
            </a:r>
          </a:p>
          <a:p>
            <a:pPr lvl="1"/>
            <a:r>
              <a:rPr lang="en-US" sz="1200" dirty="0"/>
              <a:t>... ... information that describes available resources types, their behavior, and their relationships the resource model of an API. The resource model can be viewed as the RESTful mapping of the application data model.</a:t>
            </a:r>
          </a:p>
          <a:p>
            <a:r>
              <a:rPr lang="en-US" sz="1400" dirty="0"/>
              <a:t>APIs:</a:t>
            </a:r>
          </a:p>
          <a:p>
            <a:pPr lvl="1"/>
            <a:r>
              <a:rPr lang="en-US" sz="1200" dirty="0"/>
              <a:t>... ... APIs expose functionality of an application or service that exists independently of the API. (DFF comment – the data)</a:t>
            </a:r>
          </a:p>
          <a:p>
            <a:pPr lvl="1"/>
            <a:r>
              <a:rPr lang="en-US" sz="1200" dirty="0"/>
              <a:t>Understanding enough of the important details of the application for which an API is to be created, so that an informed decision can be made as to what functionality needs to be exposed ... ...</a:t>
            </a:r>
          </a:p>
          <a:p>
            <a:pPr lvl="1"/>
            <a:r>
              <a:rPr lang="en-US" sz="1200" dirty="0"/>
              <a:t>Modeling this functionality in an API that addresses all use cases that come up in the real world ... ...</a:t>
            </a:r>
          </a:p>
          <a:p>
            <a:endParaRPr lang="en-US" sz="1400" dirty="0"/>
          </a:p>
        </p:txBody>
      </p:sp>
      <p:sp>
        <p:nvSpPr>
          <p:cNvPr id="3" name="Title 2">
            <a:extLst>
              <a:ext uri="{FF2B5EF4-FFF2-40B4-BE49-F238E27FC236}">
                <a16:creationId xmlns:a16="http://schemas.microsoft.com/office/drawing/2014/main" id="{8857B600-0782-AF47-9506-86A5ACE6715E}"/>
              </a:ext>
            </a:extLst>
          </p:cNvPr>
          <p:cNvSpPr>
            <a:spLocks noGrp="1"/>
          </p:cNvSpPr>
          <p:nvPr>
            <p:ph type="title"/>
          </p:nvPr>
        </p:nvSpPr>
        <p:spPr/>
        <p:txBody>
          <a:bodyPr/>
          <a:lstStyle/>
          <a:p>
            <a:r>
              <a:rPr lang="en-US" dirty="0"/>
              <a:t>Simple Example – Fantasy Team Resource</a:t>
            </a:r>
          </a:p>
        </p:txBody>
      </p:sp>
      <p:pic>
        <p:nvPicPr>
          <p:cNvPr id="4" name="Picture 3">
            <a:extLst>
              <a:ext uri="{FF2B5EF4-FFF2-40B4-BE49-F238E27FC236}">
                <a16:creationId xmlns:a16="http://schemas.microsoft.com/office/drawing/2014/main" id="{DCBCE7B2-4122-1546-9B19-39D1CE35EB22}"/>
              </a:ext>
            </a:extLst>
          </p:cNvPr>
          <p:cNvPicPr>
            <a:picLocks noChangeAspect="1"/>
          </p:cNvPicPr>
          <p:nvPr/>
        </p:nvPicPr>
        <p:blipFill>
          <a:blip r:embed="rId2"/>
          <a:stretch>
            <a:fillRect/>
          </a:stretch>
        </p:blipFill>
        <p:spPr>
          <a:xfrm>
            <a:off x="19455" y="666750"/>
            <a:ext cx="3574915" cy="1600200"/>
          </a:xfrm>
          <a:prstGeom prst="rect">
            <a:avLst/>
          </a:prstGeom>
        </p:spPr>
      </p:pic>
      <p:sp>
        <p:nvSpPr>
          <p:cNvPr id="5" name="Rectangle 4">
            <a:extLst>
              <a:ext uri="{FF2B5EF4-FFF2-40B4-BE49-F238E27FC236}">
                <a16:creationId xmlns:a16="http://schemas.microsoft.com/office/drawing/2014/main" id="{0DD33EE1-96AB-5445-A240-22112BAEFA31}"/>
              </a:ext>
            </a:extLst>
          </p:cNvPr>
          <p:cNvSpPr/>
          <p:nvPr/>
        </p:nvSpPr>
        <p:spPr>
          <a:xfrm>
            <a:off x="-1621" y="444319"/>
            <a:ext cx="3659221" cy="246221"/>
          </a:xfrm>
          <a:prstGeom prst="rect">
            <a:avLst/>
          </a:prstGeom>
        </p:spPr>
        <p:txBody>
          <a:bodyPr wrap="square">
            <a:spAutoFit/>
          </a:bodyPr>
          <a:lstStyle/>
          <a:p>
            <a:r>
              <a:rPr lang="en-US" sz="1000" dirty="0"/>
              <a:t>https://restful-</a:t>
            </a:r>
            <a:r>
              <a:rPr lang="en-US" sz="1000" dirty="0" err="1"/>
              <a:t>api</a:t>
            </a:r>
            <a:r>
              <a:rPr lang="en-US" sz="1000" dirty="0"/>
              <a:t>-</a:t>
            </a:r>
            <a:r>
              <a:rPr lang="en-US" sz="1000" dirty="0" err="1"/>
              <a:t>design.readthedocs.io</a:t>
            </a:r>
            <a:r>
              <a:rPr lang="en-US" sz="1000" dirty="0"/>
              <a:t>/</a:t>
            </a:r>
            <a:r>
              <a:rPr lang="en-US" sz="1000" dirty="0" err="1"/>
              <a:t>en</a:t>
            </a:r>
            <a:r>
              <a:rPr lang="en-US" sz="1000" dirty="0"/>
              <a:t>/latest/</a:t>
            </a:r>
            <a:r>
              <a:rPr lang="en-US" sz="1000" dirty="0" err="1"/>
              <a:t>resources.html</a:t>
            </a:r>
            <a:endParaRPr lang="en-US" sz="1000" dirty="0"/>
          </a:p>
        </p:txBody>
      </p:sp>
      <p:pic>
        <p:nvPicPr>
          <p:cNvPr id="6" name="Picture 5">
            <a:extLst>
              <a:ext uri="{FF2B5EF4-FFF2-40B4-BE49-F238E27FC236}">
                <a16:creationId xmlns:a16="http://schemas.microsoft.com/office/drawing/2014/main" id="{08EAC36C-F2B0-8F47-8788-696B02297963}"/>
              </a:ext>
            </a:extLst>
          </p:cNvPr>
          <p:cNvPicPr>
            <a:picLocks noChangeAspect="1"/>
          </p:cNvPicPr>
          <p:nvPr/>
        </p:nvPicPr>
        <p:blipFill>
          <a:blip r:embed="rId3"/>
          <a:stretch>
            <a:fillRect/>
          </a:stretch>
        </p:blipFill>
        <p:spPr>
          <a:xfrm>
            <a:off x="4038600" y="496921"/>
            <a:ext cx="4064073" cy="1869395"/>
          </a:xfrm>
          <a:prstGeom prst="rect">
            <a:avLst/>
          </a:prstGeom>
        </p:spPr>
      </p:pic>
      <p:cxnSp>
        <p:nvCxnSpPr>
          <p:cNvPr id="8" name="Straight Arrow Connector 7">
            <a:extLst>
              <a:ext uri="{FF2B5EF4-FFF2-40B4-BE49-F238E27FC236}">
                <a16:creationId xmlns:a16="http://schemas.microsoft.com/office/drawing/2014/main" id="{6B6636BC-AF02-B648-B4F3-BBCB6E355924}"/>
              </a:ext>
            </a:extLst>
          </p:cNvPr>
          <p:cNvCxnSpPr/>
          <p:nvPr/>
        </p:nvCxnSpPr>
        <p:spPr>
          <a:xfrm flipH="1">
            <a:off x="4191000" y="2190750"/>
            <a:ext cx="381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04C581-A01C-BF4D-A289-EF2B209D524B}"/>
              </a:ext>
            </a:extLst>
          </p:cNvPr>
          <p:cNvSpPr txBox="1"/>
          <p:nvPr/>
        </p:nvSpPr>
        <p:spPr>
          <a:xfrm>
            <a:off x="8001000" y="1729829"/>
            <a:ext cx="1064715" cy="769441"/>
          </a:xfrm>
          <a:prstGeom prst="rect">
            <a:avLst/>
          </a:prstGeom>
          <a:noFill/>
        </p:spPr>
        <p:txBody>
          <a:bodyPr wrap="none" rtlCol="0">
            <a:spAutoFit/>
          </a:bodyPr>
          <a:lstStyle/>
          <a:p>
            <a:pPr algn="ctr"/>
            <a:r>
              <a:rPr lang="en-US" sz="1100" dirty="0">
                <a:solidFill>
                  <a:srgbClr val="0070C0"/>
                </a:solidFill>
              </a:rPr>
              <a:t>Interaction</a:t>
            </a:r>
            <a:br>
              <a:rPr lang="en-US" sz="1100" dirty="0">
                <a:solidFill>
                  <a:srgbClr val="0070C0"/>
                </a:solidFill>
              </a:rPr>
            </a:br>
            <a:r>
              <a:rPr lang="en-US" sz="1100" dirty="0">
                <a:solidFill>
                  <a:srgbClr val="0070C0"/>
                </a:solidFill>
              </a:rPr>
              <a:t>flow is</a:t>
            </a:r>
            <a:br>
              <a:rPr lang="en-US" sz="1100" dirty="0">
                <a:solidFill>
                  <a:srgbClr val="0070C0"/>
                </a:solidFill>
              </a:rPr>
            </a:br>
            <a:r>
              <a:rPr lang="en-US" sz="1100" dirty="0">
                <a:solidFill>
                  <a:srgbClr val="0070C0"/>
                </a:solidFill>
              </a:rPr>
              <a:t>right-to-left</a:t>
            </a:r>
            <a:br>
              <a:rPr lang="en-US" sz="1100" dirty="0">
                <a:solidFill>
                  <a:srgbClr val="0070C0"/>
                </a:solidFill>
              </a:rPr>
            </a:br>
            <a:r>
              <a:rPr lang="en-US" sz="1100" dirty="0">
                <a:solidFill>
                  <a:srgbClr val="0070C0"/>
                </a:solidFill>
              </a:rPr>
              <a:t>in this diagram.</a:t>
            </a:r>
          </a:p>
        </p:txBody>
      </p:sp>
    </p:spTree>
    <p:extLst>
      <p:ext uri="{BB962C8B-B14F-4D97-AF65-F5344CB8AC3E}">
        <p14:creationId xmlns:p14="http://schemas.microsoft.com/office/powerpoint/2010/main" val="34463838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7D9B3-1A64-134D-B4AA-60181D7E37FC}"/>
              </a:ext>
            </a:extLst>
          </p:cNvPr>
          <p:cNvSpPr>
            <a:spLocks noGrp="1"/>
          </p:cNvSpPr>
          <p:nvPr>
            <p:ph idx="1"/>
          </p:nvPr>
        </p:nvSpPr>
        <p:spPr>
          <a:xfrm>
            <a:off x="152400" y="590550"/>
            <a:ext cx="8839200" cy="1981200"/>
          </a:xfrm>
        </p:spPr>
        <p:txBody>
          <a:bodyPr/>
          <a:lstStyle/>
          <a:p>
            <a:r>
              <a:rPr lang="en-US" sz="1800" dirty="0"/>
              <a:t>Definitions:</a:t>
            </a:r>
          </a:p>
          <a:p>
            <a:pPr lvl="1"/>
            <a:r>
              <a:rPr lang="en-US" sz="1600" dirty="0"/>
              <a:t>“In computer programming, create, read, update, and delete[1] (CRUD) are the four basic functions of persistent storage.”</a:t>
            </a:r>
          </a:p>
          <a:p>
            <a:pPr lvl="1"/>
            <a:r>
              <a:rPr lang="en-US" sz="1600" dirty="0"/>
              <a:t>“The acronym CRUD refers to all of the major functions that are implemented in relational database applications. Each letter in the acronym can map to a standard Structured Query Language (SQL) statement, Hypertext Transfer Protocol (HTTP) method (this is typically used to build RESTful APIs[5]) or Data Distribution Service (DDS) operation.”</a:t>
            </a:r>
          </a:p>
        </p:txBody>
      </p:sp>
      <p:sp>
        <p:nvSpPr>
          <p:cNvPr id="3" name="Title 2">
            <a:extLst>
              <a:ext uri="{FF2B5EF4-FFF2-40B4-BE49-F238E27FC236}">
                <a16:creationId xmlns:a16="http://schemas.microsoft.com/office/drawing/2014/main" id="{D4315A38-7C11-B343-932D-AC7E6F9DAD6A}"/>
              </a:ext>
            </a:extLst>
          </p:cNvPr>
          <p:cNvSpPr>
            <a:spLocks noGrp="1"/>
          </p:cNvSpPr>
          <p:nvPr>
            <p:ph type="title"/>
          </p:nvPr>
        </p:nvSpPr>
        <p:spPr/>
        <p:txBody>
          <a:bodyPr/>
          <a:lstStyle/>
          <a:p>
            <a:r>
              <a:rPr lang="en-US" dirty="0"/>
              <a:t>CRUD </a:t>
            </a:r>
            <a:r>
              <a:rPr lang="en-US" sz="1600" dirty="0"/>
              <a:t>(https://</a:t>
            </a:r>
            <a:r>
              <a:rPr lang="en-US" sz="1600" dirty="0" err="1"/>
              <a:t>en.wikipedia.org</a:t>
            </a:r>
            <a:r>
              <a:rPr lang="en-US" sz="1600" dirty="0"/>
              <a:t>/wiki/Create,_read,_</a:t>
            </a:r>
            <a:r>
              <a:rPr lang="en-US" sz="1600" dirty="0" err="1"/>
              <a:t>update_and_delete</a:t>
            </a:r>
            <a:r>
              <a:rPr lang="en-US" sz="1600" dirty="0"/>
              <a:t>)</a:t>
            </a:r>
            <a:endParaRPr lang="en-US" dirty="0"/>
          </a:p>
        </p:txBody>
      </p:sp>
      <p:pic>
        <p:nvPicPr>
          <p:cNvPr id="4" name="Picture 3">
            <a:extLst>
              <a:ext uri="{FF2B5EF4-FFF2-40B4-BE49-F238E27FC236}">
                <a16:creationId xmlns:a16="http://schemas.microsoft.com/office/drawing/2014/main" id="{2FF8C415-AAF6-CB41-AA82-653669F559FC}"/>
              </a:ext>
            </a:extLst>
          </p:cNvPr>
          <p:cNvPicPr>
            <a:picLocks noChangeAspect="1"/>
          </p:cNvPicPr>
          <p:nvPr/>
        </p:nvPicPr>
        <p:blipFill>
          <a:blip r:embed="rId2"/>
          <a:stretch>
            <a:fillRect/>
          </a:stretch>
        </p:blipFill>
        <p:spPr>
          <a:xfrm>
            <a:off x="145915" y="2625657"/>
            <a:ext cx="3627549" cy="1981200"/>
          </a:xfrm>
          <a:prstGeom prst="rect">
            <a:avLst/>
          </a:prstGeom>
        </p:spPr>
      </p:pic>
      <p:sp>
        <p:nvSpPr>
          <p:cNvPr id="5" name="Content Placeholder 1">
            <a:extLst>
              <a:ext uri="{FF2B5EF4-FFF2-40B4-BE49-F238E27FC236}">
                <a16:creationId xmlns:a16="http://schemas.microsoft.com/office/drawing/2014/main" id="{9B217ADF-BEE5-3040-9604-20C967EDCAD9}"/>
              </a:ext>
            </a:extLst>
          </p:cNvPr>
          <p:cNvSpPr txBox="1">
            <a:spLocks/>
          </p:cNvSpPr>
          <p:nvPr/>
        </p:nvSpPr>
        <p:spPr>
          <a:xfrm>
            <a:off x="3886200" y="2571750"/>
            <a:ext cx="5029200" cy="1981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600" dirty="0"/>
              <a:t>Do not worry about Data Distribution Service.</a:t>
            </a:r>
          </a:p>
          <a:p>
            <a:pPr>
              <a:spcBef>
                <a:spcPts val="0"/>
              </a:spcBef>
            </a:pPr>
            <a:r>
              <a:rPr lang="en-US" sz="1600" dirty="0"/>
              <a:t>For our purposes HTTP – REST</a:t>
            </a:r>
          </a:p>
          <a:p>
            <a:pPr>
              <a:spcBef>
                <a:spcPts val="0"/>
              </a:spcBef>
            </a:pPr>
            <a:r>
              <a:rPr lang="en-US" sz="1600" dirty="0"/>
              <a:t>Entity Set:</a:t>
            </a:r>
          </a:p>
          <a:p>
            <a:pPr lvl="1">
              <a:spcBef>
                <a:spcPts val="0"/>
              </a:spcBef>
            </a:pPr>
            <a:r>
              <a:rPr lang="en-US" sz="1400" dirty="0"/>
              <a:t>Table in SQL</a:t>
            </a:r>
          </a:p>
          <a:p>
            <a:pPr lvl="1">
              <a:spcBef>
                <a:spcPts val="0"/>
              </a:spcBef>
            </a:pPr>
            <a:r>
              <a:rPr lang="en-US" sz="1400" dirty="0"/>
              <a:t>Collection Resource in REST.</a:t>
            </a:r>
          </a:p>
          <a:p>
            <a:pPr>
              <a:spcBef>
                <a:spcPts val="0"/>
              </a:spcBef>
            </a:pPr>
            <a:r>
              <a:rPr lang="en-US" sz="1600" dirty="0"/>
              <a:t>Entity:</a:t>
            </a:r>
          </a:p>
          <a:p>
            <a:pPr lvl="1">
              <a:spcBef>
                <a:spcPts val="0"/>
              </a:spcBef>
            </a:pPr>
            <a:r>
              <a:rPr lang="en-US" sz="1400" dirty="0"/>
              <a:t>Row in SQL</a:t>
            </a:r>
          </a:p>
          <a:p>
            <a:pPr lvl="1">
              <a:spcBef>
                <a:spcPts val="0"/>
              </a:spcBef>
            </a:pPr>
            <a:r>
              <a:rPr lang="en-US" sz="1400" dirty="0"/>
              <a:t>Resource in REST</a:t>
            </a:r>
          </a:p>
          <a:p>
            <a:pPr>
              <a:spcBef>
                <a:spcPts val="0"/>
              </a:spcBef>
            </a:pPr>
            <a:endParaRPr lang="en-US" sz="1600" dirty="0"/>
          </a:p>
        </p:txBody>
      </p:sp>
    </p:spTree>
    <p:extLst>
      <p:ext uri="{BB962C8B-B14F-4D97-AF65-F5344CB8AC3E}">
        <p14:creationId xmlns:p14="http://schemas.microsoft.com/office/powerpoint/2010/main" val="4550577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1FFF33-15C3-3340-8665-70F3F60CD030}"/>
              </a:ext>
            </a:extLst>
          </p:cNvPr>
          <p:cNvSpPr>
            <a:spLocks noGrp="1"/>
          </p:cNvSpPr>
          <p:nvPr>
            <p:ph type="title"/>
          </p:nvPr>
        </p:nvSpPr>
        <p:spPr/>
        <p:txBody>
          <a:bodyPr/>
          <a:lstStyle/>
          <a:p>
            <a:r>
              <a:rPr lang="en-US" dirty="0"/>
              <a:t>REST API Definition</a:t>
            </a:r>
          </a:p>
        </p:txBody>
      </p:sp>
      <p:pic>
        <p:nvPicPr>
          <p:cNvPr id="4" name="Picture 3">
            <a:extLst>
              <a:ext uri="{FF2B5EF4-FFF2-40B4-BE49-F238E27FC236}">
                <a16:creationId xmlns:a16="http://schemas.microsoft.com/office/drawing/2014/main" id="{E0C11EA8-3015-F440-A116-DEBAB36A4F39}"/>
              </a:ext>
            </a:extLst>
          </p:cNvPr>
          <p:cNvPicPr>
            <a:picLocks noChangeAspect="1"/>
          </p:cNvPicPr>
          <p:nvPr/>
        </p:nvPicPr>
        <p:blipFill>
          <a:blip r:embed="rId2"/>
          <a:stretch>
            <a:fillRect/>
          </a:stretch>
        </p:blipFill>
        <p:spPr>
          <a:xfrm>
            <a:off x="76200" y="666207"/>
            <a:ext cx="5349498" cy="3924843"/>
          </a:xfrm>
          <a:prstGeom prst="rect">
            <a:avLst/>
          </a:prstGeom>
        </p:spPr>
      </p:pic>
      <p:sp>
        <p:nvSpPr>
          <p:cNvPr id="2" name="Content Placeholder 1">
            <a:extLst>
              <a:ext uri="{FF2B5EF4-FFF2-40B4-BE49-F238E27FC236}">
                <a16:creationId xmlns:a16="http://schemas.microsoft.com/office/drawing/2014/main" id="{9C3592C9-EFFA-BE48-BC57-0DAD5F74C11F}"/>
              </a:ext>
            </a:extLst>
          </p:cNvPr>
          <p:cNvSpPr>
            <a:spLocks noGrp="1"/>
          </p:cNvSpPr>
          <p:nvPr>
            <p:ph idx="1"/>
          </p:nvPr>
        </p:nvSpPr>
        <p:spPr>
          <a:xfrm>
            <a:off x="3320374" y="458505"/>
            <a:ext cx="5715000" cy="1579845"/>
          </a:xfrm>
        </p:spPr>
        <p:txBody>
          <a:bodyPr/>
          <a:lstStyle/>
          <a:p>
            <a:r>
              <a:rPr lang="en-US" sz="1400" dirty="0"/>
              <a:t>“A REST API is a way for two computer systems to communicate over HTTP in a similar way to web browsers and servers. Sharing data between two or more systems has always been a fundamental requirement of software development.)</a:t>
            </a:r>
          </a:p>
          <a:p>
            <a:r>
              <a:rPr lang="en-US" sz="1400" dirty="0"/>
              <a:t>“Like any other architectural style, REST also does have it’s own 6 guiding constraints which must be satisfied if an interface needs to be referred as RESTful.”</a:t>
            </a:r>
          </a:p>
        </p:txBody>
      </p:sp>
      <p:sp>
        <p:nvSpPr>
          <p:cNvPr id="5" name="Content Placeholder 1">
            <a:extLst>
              <a:ext uri="{FF2B5EF4-FFF2-40B4-BE49-F238E27FC236}">
                <a16:creationId xmlns:a16="http://schemas.microsoft.com/office/drawing/2014/main" id="{8F334BCD-CB15-494F-8D5B-AD979AA1D4CA}"/>
              </a:ext>
            </a:extLst>
          </p:cNvPr>
          <p:cNvSpPr txBox="1">
            <a:spLocks/>
          </p:cNvSpPr>
          <p:nvPr/>
        </p:nvSpPr>
        <p:spPr>
          <a:xfrm>
            <a:off x="5562600" y="1962150"/>
            <a:ext cx="3472774" cy="272284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Open API Definition</a:t>
            </a:r>
          </a:p>
          <a:p>
            <a:r>
              <a:rPr lang="en-US" sz="1400" dirty="0">
                <a:solidFill>
                  <a:srgbClr val="7030A0"/>
                </a:solidFill>
              </a:rPr>
              <a:t>API Tags/Groupings</a:t>
            </a:r>
          </a:p>
          <a:p>
            <a:r>
              <a:rPr lang="en-US" sz="1400" dirty="0"/>
              <a:t>A resource has</a:t>
            </a:r>
          </a:p>
          <a:p>
            <a:pPr lvl="1"/>
            <a:r>
              <a:rPr lang="en-US" sz="1200" dirty="0">
                <a:solidFill>
                  <a:srgbClr val="FF0000"/>
                </a:solidFill>
              </a:rPr>
              <a:t>Paths</a:t>
            </a:r>
          </a:p>
          <a:p>
            <a:pPr lvl="1"/>
            <a:r>
              <a:rPr lang="en-US" sz="1200" dirty="0">
                <a:solidFill>
                  <a:srgbClr val="00B050"/>
                </a:solidFill>
              </a:rPr>
              <a:t>Methods</a:t>
            </a:r>
          </a:p>
          <a:p>
            <a:r>
              <a:rPr lang="en-US" sz="1400" dirty="0">
                <a:solidFill>
                  <a:srgbClr val="0070C0"/>
                </a:solidFill>
              </a:rPr>
              <a:t>Schema (Data Formats)</a:t>
            </a:r>
          </a:p>
          <a:p>
            <a:pPr lvl="1"/>
            <a:r>
              <a:rPr lang="en-US" sz="1200" dirty="0">
                <a:solidFill>
                  <a:srgbClr val="0070C0"/>
                </a:solidFill>
              </a:rPr>
              <a:t>Sent on POST and PUT</a:t>
            </a:r>
          </a:p>
          <a:p>
            <a:pPr lvl="1"/>
            <a:r>
              <a:rPr lang="en-US" sz="1200" dirty="0">
                <a:solidFill>
                  <a:srgbClr val="0070C0"/>
                </a:solidFill>
              </a:rPr>
              <a:t>Returned on GET</a:t>
            </a:r>
            <a:br>
              <a:rPr lang="en-US" sz="1200" dirty="0">
                <a:solidFill>
                  <a:srgbClr val="0070C0"/>
                </a:solidFill>
              </a:rPr>
            </a:br>
            <a:endParaRPr lang="en-US" sz="1200" dirty="0">
              <a:solidFill>
                <a:srgbClr val="0070C0"/>
              </a:solidFill>
            </a:endParaRPr>
          </a:p>
          <a:p>
            <a:pPr marL="0" indent="0">
              <a:buNone/>
            </a:pPr>
            <a:r>
              <a:rPr lang="en-US" sz="1400" dirty="0"/>
              <a:t>This material is just FYI and to help with understanding concepts, mapping to DB, ...</a:t>
            </a:r>
          </a:p>
        </p:txBody>
      </p:sp>
      <p:sp>
        <p:nvSpPr>
          <p:cNvPr id="6" name="Rectangle 5">
            <a:extLst>
              <a:ext uri="{FF2B5EF4-FFF2-40B4-BE49-F238E27FC236}">
                <a16:creationId xmlns:a16="http://schemas.microsoft.com/office/drawing/2014/main" id="{BC634DAE-DB35-914E-9FCF-3ED4D21D359A}"/>
              </a:ext>
            </a:extLst>
          </p:cNvPr>
          <p:cNvSpPr/>
          <p:nvPr/>
        </p:nvSpPr>
        <p:spPr>
          <a:xfrm>
            <a:off x="76200" y="2114550"/>
            <a:ext cx="1676400" cy="762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1561E56-7794-8341-8D3A-C26941FEDA33}"/>
              </a:ext>
            </a:extLst>
          </p:cNvPr>
          <p:cNvSpPr/>
          <p:nvPr/>
        </p:nvSpPr>
        <p:spPr>
          <a:xfrm>
            <a:off x="457200" y="2971800"/>
            <a:ext cx="2133600" cy="36195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DB81B1-3115-4845-9148-61F03B1027FD}"/>
              </a:ext>
            </a:extLst>
          </p:cNvPr>
          <p:cNvSpPr/>
          <p:nvPr/>
        </p:nvSpPr>
        <p:spPr>
          <a:xfrm>
            <a:off x="76200" y="2917462"/>
            <a:ext cx="381000" cy="41628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1E0EC0-90A6-2C46-959D-14F28B5FD0FE}"/>
              </a:ext>
            </a:extLst>
          </p:cNvPr>
          <p:cNvSpPr/>
          <p:nvPr/>
        </p:nvSpPr>
        <p:spPr>
          <a:xfrm>
            <a:off x="76200" y="3714750"/>
            <a:ext cx="5349498" cy="8763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73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19ED20-4662-494D-9A44-79B40E8C3D19}"/>
              </a:ext>
            </a:extLst>
          </p:cNvPr>
          <p:cNvSpPr>
            <a:spLocks noGrp="1"/>
          </p:cNvSpPr>
          <p:nvPr>
            <p:ph idx="1"/>
          </p:nvPr>
        </p:nvSpPr>
        <p:spPr>
          <a:xfrm>
            <a:off x="152400" y="1276350"/>
            <a:ext cx="8839200" cy="3200400"/>
          </a:xfrm>
        </p:spPr>
        <p:txBody>
          <a:bodyPr/>
          <a:lstStyle/>
          <a:p>
            <a:r>
              <a:rPr lang="en-US" sz="1800" dirty="0"/>
              <a:t>API: </a:t>
            </a:r>
            <a:r>
              <a:rPr lang="en-US" sz="1800" dirty="0">
                <a:hlinkClick r:id="rId2"/>
              </a:rPr>
              <a:t>https://app.swaggerhub.com/apis/donff2/W4111FantasyBaseball/1.0.0#/</a:t>
            </a:r>
            <a:endParaRPr lang="en-US" sz="1800" dirty="0"/>
          </a:p>
          <a:p>
            <a:r>
              <a:rPr lang="en-US" sz="1800" dirty="0"/>
              <a:t>Starter API project:</a:t>
            </a:r>
          </a:p>
          <a:p>
            <a:pPr lvl="1"/>
            <a:r>
              <a:rPr lang="en-US" sz="1600" dirty="0"/>
              <a:t>App (Postman) </a:t>
            </a:r>
            <a:r>
              <a:rPr lang="en-US" sz="1600" dirty="0">
                <a:hlinkClick r:id="rId3"/>
              </a:rPr>
              <a:t>http://127.0.0.1:5000/api/fantasy_team/BOS20011</a:t>
            </a:r>
            <a:endParaRPr lang="en-US" sz="1600" dirty="0"/>
          </a:p>
          <a:p>
            <a:pPr lvl="1"/>
            <a:r>
              <a:rPr lang="en-US" sz="1600" dirty="0"/>
              <a:t>Project: ~/Dropbox/Columbia/W4111_S21_New/W4111S21/Projects/</a:t>
            </a:r>
            <a:r>
              <a:rPr lang="en-US" sz="1600" dirty="0" err="1"/>
              <a:t>FantasyBaseball</a:t>
            </a:r>
            <a:endParaRPr lang="en-US" sz="1600" dirty="0"/>
          </a:p>
          <a:p>
            <a:pPr lvl="1"/>
            <a:endParaRPr lang="en-US" sz="1600" dirty="0"/>
          </a:p>
          <a:p>
            <a:r>
              <a:rPr lang="en-US" sz="1800" dirty="0"/>
              <a:t>Next Steps:</a:t>
            </a:r>
          </a:p>
          <a:p>
            <a:pPr lvl="1"/>
            <a:r>
              <a:rPr lang="en-US" sz="1600" dirty="0"/>
              <a:t>Will commit the template project, sample code and schedule orientation in recitation.</a:t>
            </a:r>
          </a:p>
          <a:p>
            <a:pPr lvl="1"/>
            <a:r>
              <a:rPr lang="en-US" sz="1600" dirty="0"/>
              <a:t>Will try to provide some UI, but this is not a UI class.</a:t>
            </a:r>
          </a:p>
        </p:txBody>
      </p:sp>
      <p:sp>
        <p:nvSpPr>
          <p:cNvPr id="3" name="Title 2">
            <a:extLst>
              <a:ext uri="{FF2B5EF4-FFF2-40B4-BE49-F238E27FC236}">
                <a16:creationId xmlns:a16="http://schemas.microsoft.com/office/drawing/2014/main" id="{7F02D65B-6CAF-B446-8088-2F97513FA7A5}"/>
              </a:ext>
            </a:extLst>
          </p:cNvPr>
          <p:cNvSpPr>
            <a:spLocks noGrp="1"/>
          </p:cNvSpPr>
          <p:nvPr>
            <p:ph type="title"/>
          </p:nvPr>
        </p:nvSpPr>
        <p:spPr/>
        <p:txBody>
          <a:bodyPr/>
          <a:lstStyle/>
          <a:p>
            <a:r>
              <a:rPr lang="en-US" dirty="0"/>
              <a:t>Demo and Next Steps</a:t>
            </a:r>
          </a:p>
        </p:txBody>
      </p:sp>
    </p:spTree>
    <p:extLst>
      <p:ext uri="{BB962C8B-B14F-4D97-AF65-F5344CB8AC3E}">
        <p14:creationId xmlns:p14="http://schemas.microsoft.com/office/powerpoint/2010/main" val="12185553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Analysis System</a:t>
            </a:r>
          </a:p>
        </p:txBody>
      </p:sp>
      <p:sp>
        <p:nvSpPr>
          <p:cNvPr id="9" name="TextBox 9">
            <a:extLst>
              <a:ext uri="{FF2B5EF4-FFF2-40B4-BE49-F238E27FC236}">
                <a16:creationId xmlns:a16="http://schemas.microsoft.com/office/drawing/2014/main" id="{9F780783-DCCE-F344-AF71-A2F9DAADFF6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109</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852653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a:ea typeface="MS PGothic" panose="020B0600070205080204" pitchFamily="34" charset="-128"/>
                <a:cs typeface="ＭＳ Ｐゴシック" charset="0"/>
              </a:rPr>
              <a:t>In the early days, database applications were built directly on top of file systems, which leads to:</a:t>
            </a:r>
          </a:p>
        </p:txBody>
      </p:sp>
    </p:spTree>
    <p:extLst>
      <p:ext uri="{BB962C8B-B14F-4D97-AF65-F5344CB8AC3E}">
        <p14:creationId xmlns:p14="http://schemas.microsoft.com/office/powerpoint/2010/main" val="3403376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7F1C0F-5701-FF48-AC3B-04B33749AE08}"/>
              </a:ext>
            </a:extLst>
          </p:cNvPr>
          <p:cNvSpPr>
            <a:spLocks noGrp="1"/>
          </p:cNvSpPr>
          <p:nvPr>
            <p:ph idx="1"/>
          </p:nvPr>
        </p:nvSpPr>
        <p:spPr>
          <a:xfrm>
            <a:off x="172570" y="487446"/>
            <a:ext cx="8839200" cy="1113754"/>
          </a:xfrm>
        </p:spPr>
        <p:txBody>
          <a:bodyPr/>
          <a:lstStyle/>
          <a:p>
            <a:r>
              <a:rPr lang="en-US" sz="1600" dirty="0"/>
              <a:t>Focus is on the Analysis Data System (Primary Focus):</a:t>
            </a:r>
          </a:p>
          <a:p>
            <a:pPr lvl="1"/>
            <a:r>
              <a:rPr lang="en-US" sz="1400" dirty="0"/>
              <a:t>Data Lake is source data, imported and added to common database/model. (e.g. </a:t>
            </a:r>
            <a:r>
              <a:rPr lang="en-US" sz="1400" dirty="0" err="1"/>
              <a:t>Lahman</a:t>
            </a:r>
            <a:r>
              <a:rPr lang="en-US" sz="1400" dirty="0"/>
              <a:t> Baseball DB)</a:t>
            </a:r>
          </a:p>
          <a:p>
            <a:pPr lvl="1"/>
            <a:r>
              <a:rPr lang="en-US" sz="1400" dirty="0"/>
              <a:t>Analysis data is transformed data suitable for analysis, and analysis results. (e.g. Transformed </a:t>
            </a:r>
            <a:r>
              <a:rPr lang="en-US" sz="1400" dirty="0" err="1"/>
              <a:t>Lahman’s</a:t>
            </a:r>
            <a:r>
              <a:rPr lang="en-US" sz="1400" dirty="0"/>
              <a:t> Data)</a:t>
            </a:r>
          </a:p>
          <a:p>
            <a:r>
              <a:rPr lang="en-US" sz="1600" dirty="0"/>
              <a:t>Various analysis and processing tools use the data for insight, visualization, etc. (e.g. </a:t>
            </a:r>
            <a:r>
              <a:rPr lang="en-US" sz="1600" dirty="0" err="1"/>
              <a:t>Jupyter</a:t>
            </a:r>
            <a:r>
              <a:rPr lang="en-US" sz="1600" dirty="0"/>
              <a:t>, Pandas)</a:t>
            </a:r>
          </a:p>
        </p:txBody>
      </p:sp>
      <p:sp>
        <p:nvSpPr>
          <p:cNvPr id="3" name="Title 2">
            <a:extLst>
              <a:ext uri="{FF2B5EF4-FFF2-40B4-BE49-F238E27FC236}">
                <a16:creationId xmlns:a16="http://schemas.microsoft.com/office/drawing/2014/main" id="{BC111B39-1D3A-A943-9C5C-7A768BAAD90F}"/>
              </a:ext>
            </a:extLst>
          </p:cNvPr>
          <p:cNvSpPr>
            <a:spLocks noGrp="1"/>
          </p:cNvSpPr>
          <p:nvPr>
            <p:ph type="title"/>
          </p:nvPr>
        </p:nvSpPr>
        <p:spPr/>
        <p:txBody>
          <a:bodyPr/>
          <a:lstStyle/>
          <a:p>
            <a:r>
              <a:rPr lang="en-US" dirty="0"/>
              <a:t>Analysis System – Fantasy Baseball Concept</a:t>
            </a:r>
          </a:p>
        </p:txBody>
      </p:sp>
      <p:sp>
        <p:nvSpPr>
          <p:cNvPr id="4" name="Rounded Rectangle 3">
            <a:extLst>
              <a:ext uri="{FF2B5EF4-FFF2-40B4-BE49-F238E27FC236}">
                <a16:creationId xmlns:a16="http://schemas.microsoft.com/office/drawing/2014/main" id="{6F82D6BB-A840-BB4F-9A17-EAFDA2424D1D}"/>
              </a:ext>
            </a:extLst>
          </p:cNvPr>
          <p:cNvSpPr/>
          <p:nvPr/>
        </p:nvSpPr>
        <p:spPr>
          <a:xfrm>
            <a:off x="381001" y="2779236"/>
            <a:ext cx="6934200" cy="1759527"/>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Analysis Data System</a:t>
            </a:r>
          </a:p>
        </p:txBody>
      </p:sp>
      <p:sp>
        <p:nvSpPr>
          <p:cNvPr id="5" name="Rounded Rectangle 4">
            <a:extLst>
              <a:ext uri="{FF2B5EF4-FFF2-40B4-BE49-F238E27FC236}">
                <a16:creationId xmlns:a16="http://schemas.microsoft.com/office/drawing/2014/main" id="{48252F36-C8DB-674C-866D-17BA2AEBAD9F}"/>
              </a:ext>
            </a:extLst>
          </p:cNvPr>
          <p:cNvSpPr/>
          <p:nvPr/>
        </p:nvSpPr>
        <p:spPr>
          <a:xfrm>
            <a:off x="533399" y="3257550"/>
            <a:ext cx="2590800" cy="12192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Analysis Data</a:t>
            </a:r>
          </a:p>
          <a:p>
            <a:pPr algn="ctr"/>
            <a:endParaRPr lang="en-US" dirty="0"/>
          </a:p>
          <a:p>
            <a:pPr algn="ctr"/>
            <a:r>
              <a:rPr lang="en-US" sz="1200" dirty="0"/>
              <a:t>Transformed for analysis.</a:t>
            </a:r>
            <a:br>
              <a:rPr lang="en-US" sz="1200" dirty="0"/>
            </a:br>
            <a:r>
              <a:rPr lang="en-US" sz="1200" dirty="0"/>
              <a:t>Analyzed and derived information.</a:t>
            </a:r>
          </a:p>
          <a:p>
            <a:pPr algn="ctr"/>
            <a:endParaRPr lang="en-US" dirty="0"/>
          </a:p>
        </p:txBody>
      </p:sp>
      <p:sp>
        <p:nvSpPr>
          <p:cNvPr id="6" name="Rounded Rectangle 5">
            <a:extLst>
              <a:ext uri="{FF2B5EF4-FFF2-40B4-BE49-F238E27FC236}">
                <a16:creationId xmlns:a16="http://schemas.microsoft.com/office/drawing/2014/main" id="{DE7EDF3B-6A07-3243-95EE-BA369C8FAF31}"/>
              </a:ext>
            </a:extLst>
          </p:cNvPr>
          <p:cNvSpPr/>
          <p:nvPr/>
        </p:nvSpPr>
        <p:spPr>
          <a:xfrm>
            <a:off x="4419599" y="3246606"/>
            <a:ext cx="2590800" cy="1219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Data Lake</a:t>
            </a:r>
          </a:p>
          <a:p>
            <a:pPr algn="ctr"/>
            <a:endParaRPr lang="en-US" dirty="0"/>
          </a:p>
          <a:p>
            <a:pPr algn="ctr"/>
            <a:r>
              <a:rPr lang="en-US" sz="1200" dirty="0"/>
              <a:t>Loaded, unprocessed</a:t>
            </a:r>
            <a:br>
              <a:rPr lang="en-US" sz="1200" dirty="0"/>
            </a:br>
            <a:r>
              <a:rPr lang="en-US" sz="1200" dirty="0"/>
              <a:t>Original input data.</a:t>
            </a:r>
          </a:p>
        </p:txBody>
      </p:sp>
      <p:sp>
        <p:nvSpPr>
          <p:cNvPr id="7" name="Left Brace 6">
            <a:extLst>
              <a:ext uri="{FF2B5EF4-FFF2-40B4-BE49-F238E27FC236}">
                <a16:creationId xmlns:a16="http://schemas.microsoft.com/office/drawing/2014/main" id="{F7CFEF93-7B2C-024A-B93C-F0E110955F30}"/>
              </a:ext>
            </a:extLst>
          </p:cNvPr>
          <p:cNvSpPr/>
          <p:nvPr/>
        </p:nvSpPr>
        <p:spPr>
          <a:xfrm>
            <a:off x="7467600" y="2495550"/>
            <a:ext cx="533400" cy="189081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8" name="TextBox 7">
            <a:extLst>
              <a:ext uri="{FF2B5EF4-FFF2-40B4-BE49-F238E27FC236}">
                <a16:creationId xmlns:a16="http://schemas.microsoft.com/office/drawing/2014/main" id="{3D418E87-5F29-4544-8C35-82FD39272C82}"/>
              </a:ext>
            </a:extLst>
          </p:cNvPr>
          <p:cNvSpPr txBox="1"/>
          <p:nvPr/>
        </p:nvSpPr>
        <p:spPr>
          <a:xfrm>
            <a:off x="7869232" y="2779237"/>
            <a:ext cx="1025537" cy="1323439"/>
          </a:xfrm>
          <a:prstGeom prst="rect">
            <a:avLst/>
          </a:prstGeom>
          <a:noFill/>
        </p:spPr>
        <p:txBody>
          <a:bodyPr wrap="none" rtlCol="0">
            <a:spAutoFit/>
          </a:bodyPr>
          <a:lstStyle/>
          <a:p>
            <a:pPr algn="ctr"/>
            <a:r>
              <a:rPr lang="en-US" sz="1600" dirty="0">
                <a:solidFill>
                  <a:srgbClr val="FF0000"/>
                </a:solidFill>
              </a:rPr>
              <a:t>Data</a:t>
            </a:r>
          </a:p>
          <a:p>
            <a:pPr algn="ctr"/>
            <a:r>
              <a:rPr lang="en-US" sz="1600" dirty="0">
                <a:solidFill>
                  <a:srgbClr val="FF0000"/>
                </a:solidFill>
              </a:rPr>
              <a:t>Transform</a:t>
            </a:r>
          </a:p>
          <a:p>
            <a:pPr algn="ctr"/>
            <a:r>
              <a:rPr lang="en-US" sz="1600" dirty="0">
                <a:solidFill>
                  <a:srgbClr val="FF0000"/>
                </a:solidFill>
              </a:rPr>
              <a:t>And</a:t>
            </a:r>
            <a:br>
              <a:rPr lang="en-US" sz="1600" dirty="0">
                <a:solidFill>
                  <a:srgbClr val="FF0000"/>
                </a:solidFill>
              </a:rPr>
            </a:br>
            <a:r>
              <a:rPr lang="en-US" sz="1600" dirty="0">
                <a:solidFill>
                  <a:srgbClr val="FF0000"/>
                </a:solidFill>
              </a:rPr>
              <a:t>Load</a:t>
            </a:r>
            <a:br>
              <a:rPr lang="en-US" sz="1600" dirty="0">
                <a:solidFill>
                  <a:srgbClr val="FF0000"/>
                </a:solidFill>
              </a:rPr>
            </a:br>
            <a:r>
              <a:rPr lang="en-US" sz="1600" dirty="0">
                <a:solidFill>
                  <a:srgbClr val="FF0000"/>
                </a:solidFill>
              </a:rPr>
              <a:t>Processes</a:t>
            </a:r>
          </a:p>
        </p:txBody>
      </p:sp>
      <p:sp>
        <p:nvSpPr>
          <p:cNvPr id="9" name="Left Arrow 8">
            <a:extLst>
              <a:ext uri="{FF2B5EF4-FFF2-40B4-BE49-F238E27FC236}">
                <a16:creationId xmlns:a16="http://schemas.microsoft.com/office/drawing/2014/main" id="{0EF57D9D-28A2-2943-8A32-0368AABE0AFB}"/>
              </a:ext>
            </a:extLst>
          </p:cNvPr>
          <p:cNvSpPr/>
          <p:nvPr/>
        </p:nvSpPr>
        <p:spPr>
          <a:xfrm>
            <a:off x="3124200" y="3339794"/>
            <a:ext cx="1219201"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BC0ACEA-62C9-A54C-8753-24181B0CD2FD}"/>
              </a:ext>
            </a:extLst>
          </p:cNvPr>
          <p:cNvSpPr txBox="1"/>
          <p:nvPr/>
        </p:nvSpPr>
        <p:spPr>
          <a:xfrm>
            <a:off x="3120728" y="3790645"/>
            <a:ext cx="1302343" cy="584775"/>
          </a:xfrm>
          <a:prstGeom prst="rect">
            <a:avLst/>
          </a:prstGeom>
          <a:noFill/>
        </p:spPr>
        <p:txBody>
          <a:bodyPr wrap="none" rtlCol="0">
            <a:spAutoFit/>
          </a:bodyPr>
          <a:lstStyle/>
          <a:p>
            <a:pPr algn="ctr"/>
            <a:r>
              <a:rPr lang="en-US" sz="1600" dirty="0">
                <a:solidFill>
                  <a:srgbClr val="7030A0"/>
                </a:solidFill>
              </a:rPr>
              <a:t>Data/Schema</a:t>
            </a:r>
            <a:br>
              <a:rPr lang="en-US" sz="1600" dirty="0">
                <a:solidFill>
                  <a:srgbClr val="7030A0"/>
                </a:solidFill>
              </a:rPr>
            </a:br>
            <a:r>
              <a:rPr lang="en-US" sz="1600" dirty="0">
                <a:solidFill>
                  <a:srgbClr val="7030A0"/>
                </a:solidFill>
              </a:rPr>
              <a:t>Transform</a:t>
            </a:r>
          </a:p>
        </p:txBody>
      </p:sp>
      <p:sp>
        <p:nvSpPr>
          <p:cNvPr id="11" name="Rounded Rectangle 10">
            <a:extLst>
              <a:ext uri="{FF2B5EF4-FFF2-40B4-BE49-F238E27FC236}">
                <a16:creationId xmlns:a16="http://schemas.microsoft.com/office/drawing/2014/main" id="{C816A7C3-7C50-AF43-B9B7-0DCA32454505}"/>
              </a:ext>
            </a:extLst>
          </p:cNvPr>
          <p:cNvSpPr/>
          <p:nvPr/>
        </p:nvSpPr>
        <p:spPr>
          <a:xfrm>
            <a:off x="381000" y="1809750"/>
            <a:ext cx="6857997" cy="883231"/>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solidFill>
                  <a:schemeClr val="tx1"/>
                </a:solidFill>
              </a:rPr>
              <a:t>Analysis and Processing Tools System</a:t>
            </a:r>
          </a:p>
        </p:txBody>
      </p:sp>
      <p:sp>
        <p:nvSpPr>
          <p:cNvPr id="12" name="Left Arrow 11">
            <a:extLst>
              <a:ext uri="{FF2B5EF4-FFF2-40B4-BE49-F238E27FC236}">
                <a16:creationId xmlns:a16="http://schemas.microsoft.com/office/drawing/2014/main" id="{94AC4CF6-7254-9A46-BBDC-DB82ED2AD9AC}"/>
              </a:ext>
            </a:extLst>
          </p:cNvPr>
          <p:cNvSpPr/>
          <p:nvPr/>
        </p:nvSpPr>
        <p:spPr>
          <a:xfrm rot="2967609">
            <a:off x="4654794" y="2521030"/>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C096F62E-9FB5-5E4E-A543-8FF9317D1F93}"/>
              </a:ext>
            </a:extLst>
          </p:cNvPr>
          <p:cNvSpPr/>
          <p:nvPr/>
        </p:nvSpPr>
        <p:spPr>
          <a:xfrm rot="18983018">
            <a:off x="2046472" y="2567448"/>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E2361B9-2D9E-4741-9BA0-5BDEABD5E403}"/>
              </a:ext>
            </a:extLst>
          </p:cNvPr>
          <p:cNvPicPr>
            <a:picLocks noChangeAspect="1"/>
          </p:cNvPicPr>
          <p:nvPr/>
        </p:nvPicPr>
        <p:blipFill>
          <a:blip r:embed="rId2"/>
          <a:stretch>
            <a:fillRect/>
          </a:stretch>
        </p:blipFill>
        <p:spPr>
          <a:xfrm>
            <a:off x="4167458" y="2150913"/>
            <a:ext cx="516412" cy="516412"/>
          </a:xfrm>
          <a:prstGeom prst="rect">
            <a:avLst/>
          </a:prstGeom>
        </p:spPr>
      </p:pic>
      <p:pic>
        <p:nvPicPr>
          <p:cNvPr id="16" name="Picture 15">
            <a:extLst>
              <a:ext uri="{FF2B5EF4-FFF2-40B4-BE49-F238E27FC236}">
                <a16:creationId xmlns:a16="http://schemas.microsoft.com/office/drawing/2014/main" id="{338BAAA2-BD5B-2D49-9F09-810F28DCFDFC}"/>
              </a:ext>
            </a:extLst>
          </p:cNvPr>
          <p:cNvPicPr>
            <a:picLocks noChangeAspect="1"/>
          </p:cNvPicPr>
          <p:nvPr/>
        </p:nvPicPr>
        <p:blipFill>
          <a:blip r:embed="rId2"/>
          <a:stretch>
            <a:fillRect/>
          </a:stretch>
        </p:blipFill>
        <p:spPr>
          <a:xfrm>
            <a:off x="3593356" y="2150913"/>
            <a:ext cx="516412" cy="516412"/>
          </a:xfrm>
          <a:prstGeom prst="rect">
            <a:avLst/>
          </a:prstGeom>
        </p:spPr>
      </p:pic>
      <p:pic>
        <p:nvPicPr>
          <p:cNvPr id="17" name="Picture 16">
            <a:extLst>
              <a:ext uri="{FF2B5EF4-FFF2-40B4-BE49-F238E27FC236}">
                <a16:creationId xmlns:a16="http://schemas.microsoft.com/office/drawing/2014/main" id="{7AE7934C-2016-F845-81A6-5879200F3E15}"/>
              </a:ext>
            </a:extLst>
          </p:cNvPr>
          <p:cNvPicPr>
            <a:picLocks noChangeAspect="1"/>
          </p:cNvPicPr>
          <p:nvPr/>
        </p:nvPicPr>
        <p:blipFill>
          <a:blip r:embed="rId2"/>
          <a:stretch>
            <a:fillRect/>
          </a:stretch>
        </p:blipFill>
        <p:spPr>
          <a:xfrm>
            <a:off x="3019254" y="2150913"/>
            <a:ext cx="516412" cy="516412"/>
          </a:xfrm>
          <a:prstGeom prst="rect">
            <a:avLst/>
          </a:prstGeom>
        </p:spPr>
      </p:pic>
      <p:pic>
        <p:nvPicPr>
          <p:cNvPr id="18" name="Picture 17">
            <a:extLst>
              <a:ext uri="{FF2B5EF4-FFF2-40B4-BE49-F238E27FC236}">
                <a16:creationId xmlns:a16="http://schemas.microsoft.com/office/drawing/2014/main" id="{8D95EB86-426A-9945-9CCF-E7FD75E1FE2C}"/>
              </a:ext>
            </a:extLst>
          </p:cNvPr>
          <p:cNvPicPr>
            <a:picLocks noChangeAspect="1"/>
          </p:cNvPicPr>
          <p:nvPr/>
        </p:nvPicPr>
        <p:blipFill>
          <a:blip r:embed="rId3"/>
          <a:stretch>
            <a:fillRect/>
          </a:stretch>
        </p:blipFill>
        <p:spPr>
          <a:xfrm>
            <a:off x="686859" y="1864736"/>
            <a:ext cx="767958" cy="767958"/>
          </a:xfrm>
          <a:prstGeom prst="rect">
            <a:avLst/>
          </a:prstGeom>
        </p:spPr>
      </p:pic>
      <p:sp>
        <p:nvSpPr>
          <p:cNvPr id="19" name="Left Arrow 18">
            <a:extLst>
              <a:ext uri="{FF2B5EF4-FFF2-40B4-BE49-F238E27FC236}">
                <a16:creationId xmlns:a16="http://schemas.microsoft.com/office/drawing/2014/main" id="{7EBE3745-5BBE-DB45-BC45-FE607A7013AB}"/>
              </a:ext>
            </a:extLst>
          </p:cNvPr>
          <p:cNvSpPr/>
          <p:nvPr/>
        </p:nvSpPr>
        <p:spPr>
          <a:xfrm rot="5400000">
            <a:off x="755547" y="2673535"/>
            <a:ext cx="5653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25B3E1C-5ED9-AB4E-9C07-CF6ED9D16A74}"/>
              </a:ext>
            </a:extLst>
          </p:cNvPr>
          <p:cNvSpPr txBox="1"/>
          <p:nvPr/>
        </p:nvSpPr>
        <p:spPr>
          <a:xfrm>
            <a:off x="1572131" y="1910317"/>
            <a:ext cx="833498" cy="584775"/>
          </a:xfrm>
          <a:prstGeom prst="rect">
            <a:avLst/>
          </a:prstGeom>
          <a:noFill/>
        </p:spPr>
        <p:txBody>
          <a:bodyPr wrap="none" rtlCol="0">
            <a:spAutoFit/>
          </a:bodyPr>
          <a:lstStyle/>
          <a:p>
            <a:pPr algn="ctr"/>
            <a:r>
              <a:rPr lang="en-US" sz="1600" dirty="0">
                <a:solidFill>
                  <a:srgbClr val="7030A0"/>
                </a:solidFill>
              </a:rPr>
              <a:t>Results</a:t>
            </a:r>
            <a:br>
              <a:rPr lang="en-US" sz="1600" dirty="0">
                <a:solidFill>
                  <a:srgbClr val="7030A0"/>
                </a:solidFill>
              </a:rPr>
            </a:br>
            <a:r>
              <a:rPr lang="en-US" sz="1600" dirty="0">
                <a:solidFill>
                  <a:srgbClr val="7030A0"/>
                </a:solidFill>
              </a:rPr>
              <a:t>Reports</a:t>
            </a:r>
          </a:p>
        </p:txBody>
      </p:sp>
    </p:spTree>
    <p:extLst>
      <p:ext uri="{BB962C8B-B14F-4D97-AF65-F5344CB8AC3E}">
        <p14:creationId xmlns:p14="http://schemas.microsoft.com/office/powerpoint/2010/main" val="24364237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5CD64-23F2-C24B-8A7D-ABF1693C114B}"/>
              </a:ext>
            </a:extLst>
          </p:cNvPr>
          <p:cNvSpPr>
            <a:spLocks noGrp="1"/>
          </p:cNvSpPr>
          <p:nvPr>
            <p:ph idx="1"/>
          </p:nvPr>
        </p:nvSpPr>
        <p:spPr>
          <a:xfrm>
            <a:off x="152400" y="590550"/>
            <a:ext cx="8915400" cy="4038600"/>
          </a:xfrm>
        </p:spPr>
        <p:txBody>
          <a:bodyPr/>
          <a:lstStyle/>
          <a:p>
            <a:r>
              <a:rPr lang="en-US" sz="1600" dirty="0"/>
              <a:t>This is a database class. So, the raw data to analysis data is a focus.</a:t>
            </a:r>
          </a:p>
          <a:p>
            <a:r>
              <a:rPr lang="en-US" sz="1600" dirty="0"/>
              <a:t>Consider the following requirement.</a:t>
            </a:r>
          </a:p>
          <a:p>
            <a:pPr lvl="1"/>
            <a:r>
              <a:rPr lang="en-US" sz="1400" dirty="0"/>
              <a:t>I want to be able to predict a player’s performance relative to salary based on history.</a:t>
            </a:r>
          </a:p>
          <a:p>
            <a:pPr lvl="1"/>
            <a:r>
              <a:rPr lang="en-US" sz="1400" dirty="0"/>
              <a:t>The first step is joining information from several tables, e.g.</a:t>
            </a:r>
          </a:p>
          <a:p>
            <a:pPr lvl="2"/>
            <a:r>
              <a:rPr lang="en-US" sz="1200" dirty="0"/>
              <a:t>Appearances.</a:t>
            </a:r>
          </a:p>
          <a:p>
            <a:pPr lvl="2"/>
            <a:r>
              <a:rPr lang="en-US" sz="1200" dirty="0"/>
              <a:t>Batting.</a:t>
            </a:r>
          </a:p>
          <a:p>
            <a:pPr lvl="2"/>
            <a:r>
              <a:rPr lang="en-US" sz="1200" dirty="0"/>
              <a:t>Pitching.</a:t>
            </a:r>
          </a:p>
          <a:p>
            <a:pPr lvl="2"/>
            <a:r>
              <a:rPr lang="en-US" sz="1200" strike="sngStrike" dirty="0"/>
              <a:t>Fielding</a:t>
            </a:r>
            <a:r>
              <a:rPr lang="en-US" sz="1200" dirty="0"/>
              <a:t>. We are not trying to be super accurate about baseball. This is a DB class. We will ignore fielding.</a:t>
            </a:r>
          </a:p>
          <a:p>
            <a:pPr lvl="2"/>
            <a:r>
              <a:rPr lang="en-US" sz="1200" dirty="0"/>
              <a:t>Salary.</a:t>
            </a:r>
          </a:p>
          <a:p>
            <a:pPr lvl="1"/>
            <a:r>
              <a:rPr lang="en-US" sz="1400" dirty="0"/>
              <a:t>We then need to produce a single summary/prediction row. But, this is not as simple as just summing</a:t>
            </a:r>
            <a:br>
              <a:rPr lang="en-US" sz="1400" dirty="0"/>
            </a:br>
            <a:r>
              <a:rPr lang="en-US" sz="1400" dirty="0"/>
              <a:t>and averaging.</a:t>
            </a:r>
          </a:p>
          <a:p>
            <a:pPr lvl="2"/>
            <a:r>
              <a:rPr lang="en-US" sz="1200" dirty="0"/>
              <a:t>A year’s numbers may be low because the player was injured and did not play many games.</a:t>
            </a:r>
          </a:p>
          <a:p>
            <a:pPr lvl="2"/>
            <a:r>
              <a:rPr lang="en-US" sz="1200" dirty="0"/>
              <a:t>The average is not meaningful. Over their career, player’s get better and then worse.</a:t>
            </a:r>
            <a:br>
              <a:rPr lang="en-US" sz="1200" dirty="0"/>
            </a:br>
            <a:r>
              <a:rPr lang="en-US" sz="1200" dirty="0"/>
              <a:t>We want to use averages for historical players but trends for active players.</a:t>
            </a:r>
          </a:p>
          <a:p>
            <a:pPr lvl="2"/>
            <a:r>
              <a:rPr lang="en-US" sz="1200" dirty="0"/>
              <a:t>Salary data is missing. Average salary changed over time and we need to normalize.</a:t>
            </a:r>
          </a:p>
          <a:p>
            <a:pPr lvl="2"/>
            <a:r>
              <a:rPr lang="en-US" sz="1200" b="1" dirty="0"/>
              <a:t>Absolute numbers do not matter. What matters is relative performance to other players</a:t>
            </a:r>
            <a:r>
              <a:rPr lang="en-US" sz="1200" dirty="0"/>
              <a:t>.</a:t>
            </a:r>
          </a:p>
          <a:p>
            <a:r>
              <a:rPr lang="en-US" sz="1600" dirty="0"/>
              <a:t>Let’s just do a very simple example. Career summary of annual performance relative to averages.</a:t>
            </a:r>
          </a:p>
        </p:txBody>
      </p:sp>
      <p:sp>
        <p:nvSpPr>
          <p:cNvPr id="3" name="Title 2">
            <a:extLst>
              <a:ext uri="{FF2B5EF4-FFF2-40B4-BE49-F238E27FC236}">
                <a16:creationId xmlns:a16="http://schemas.microsoft.com/office/drawing/2014/main" id="{99D6E827-ABDE-834A-B6C1-F644DFFA0061}"/>
              </a:ext>
            </a:extLst>
          </p:cNvPr>
          <p:cNvSpPr>
            <a:spLocks noGrp="1"/>
          </p:cNvSpPr>
          <p:nvPr>
            <p:ph type="title"/>
          </p:nvPr>
        </p:nvSpPr>
        <p:spPr/>
        <p:txBody>
          <a:bodyPr/>
          <a:lstStyle/>
          <a:p>
            <a:r>
              <a:rPr lang="en-US" dirty="0"/>
              <a:t>Data Lake to Analysis Data</a:t>
            </a:r>
          </a:p>
        </p:txBody>
      </p:sp>
      <p:sp>
        <p:nvSpPr>
          <p:cNvPr id="4" name="TextBox 3">
            <a:extLst>
              <a:ext uri="{FF2B5EF4-FFF2-40B4-BE49-F238E27FC236}">
                <a16:creationId xmlns:a16="http://schemas.microsoft.com/office/drawing/2014/main" id="{D5583EF8-82BB-FF4F-827B-6871AB6BC40B}"/>
              </a:ext>
            </a:extLst>
          </p:cNvPr>
          <p:cNvSpPr txBox="1"/>
          <p:nvPr/>
        </p:nvSpPr>
        <p:spPr>
          <a:xfrm>
            <a:off x="6705600" y="3486150"/>
            <a:ext cx="2362200" cy="646331"/>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rgbClr val="FF0000"/>
                </a:solidFill>
              </a:rPr>
              <a:t>We will not do these now.</a:t>
            </a:r>
          </a:p>
          <a:p>
            <a:pPr marL="285750" indent="-285750">
              <a:buFont typeface="Arial" panose="020B0604020202020204" pitchFamily="34" charset="0"/>
              <a:buChar char="•"/>
            </a:pPr>
            <a:r>
              <a:rPr lang="en-US" sz="1200" b="1" dirty="0">
                <a:solidFill>
                  <a:srgbClr val="FF0000"/>
                </a:solidFill>
              </a:rPr>
              <a:t>I will do during other lectures</a:t>
            </a:r>
            <a:br>
              <a:rPr lang="en-US" sz="1200" b="1" dirty="0">
                <a:solidFill>
                  <a:srgbClr val="FF0000"/>
                </a:solidFill>
              </a:rPr>
            </a:br>
            <a:r>
              <a:rPr lang="en-US" sz="1200" b="1" dirty="0">
                <a:solidFill>
                  <a:srgbClr val="FF0000"/>
                </a:solidFill>
              </a:rPr>
              <a:t>and as I do my project.</a:t>
            </a:r>
          </a:p>
        </p:txBody>
      </p:sp>
    </p:spTree>
    <p:extLst>
      <p:ext uri="{BB962C8B-B14F-4D97-AF65-F5344CB8AC3E}">
        <p14:creationId xmlns:p14="http://schemas.microsoft.com/office/powerpoint/2010/main" val="38776973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09327-D220-7443-BB6A-0E6BD9CC8D38}"/>
              </a:ext>
            </a:extLst>
          </p:cNvPr>
          <p:cNvSpPr>
            <a:spLocks noGrp="1"/>
          </p:cNvSpPr>
          <p:nvPr>
            <p:ph idx="1"/>
          </p:nvPr>
        </p:nvSpPr>
        <p:spPr>
          <a:xfrm>
            <a:off x="86284" y="514351"/>
            <a:ext cx="8839200" cy="4114800"/>
          </a:xfrm>
        </p:spPr>
        <p:txBody>
          <a:bodyPr/>
          <a:lstStyle/>
          <a:p>
            <a:pPr marL="0" indent="0">
              <a:spcBef>
                <a:spcPts val="0"/>
              </a:spcBef>
              <a:buNone/>
            </a:pPr>
            <a:r>
              <a:rPr lang="en-US" sz="800" dirty="0">
                <a:solidFill>
                  <a:srgbClr val="CC7832"/>
                </a:solidFill>
              </a:rPr>
              <a:t>with </a:t>
            </a:r>
            <a:r>
              <a:rPr lang="en-US" sz="800" dirty="0" err="1"/>
              <a:t>player_basic</a:t>
            </a:r>
            <a:br>
              <a:rPr lang="en-US" sz="800" dirty="0"/>
            </a:br>
            <a:r>
              <a:rPr lang="en-US" sz="800" dirty="0"/>
              <a:t>    </a:t>
            </a:r>
            <a:r>
              <a:rPr lang="en-US" sz="800" dirty="0">
                <a:solidFill>
                  <a:srgbClr val="CC7832"/>
                </a:solidFill>
              </a:rPr>
              <a:t>as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nameLast</a:t>
            </a:r>
            <a:r>
              <a:rPr lang="en-US" sz="800" dirty="0">
                <a:solidFill>
                  <a:srgbClr val="CC7832"/>
                </a:solidFill>
              </a:rPr>
              <a:t>, </a:t>
            </a:r>
            <a:r>
              <a:rPr lang="en-US" sz="800" dirty="0" err="1">
                <a:solidFill>
                  <a:srgbClr val="9876AA"/>
                </a:solidFill>
              </a:rPr>
              <a:t>nameFirst</a:t>
            </a:r>
            <a:r>
              <a:rPr lang="en-US" sz="800" dirty="0">
                <a:solidFill>
                  <a:srgbClr val="CC7832"/>
                </a:solidFill>
              </a:rPr>
              <a:t>, </a:t>
            </a:r>
            <a:r>
              <a:rPr lang="en-US" sz="800" dirty="0">
                <a:solidFill>
                  <a:srgbClr val="9876AA"/>
                </a:solidFill>
              </a:rPr>
              <a:t>bats</a:t>
            </a:r>
            <a:r>
              <a:rPr lang="en-US" sz="800" dirty="0">
                <a:solidFill>
                  <a:srgbClr val="CC7832"/>
                </a:solidFill>
              </a:rPr>
              <a:t>, </a:t>
            </a:r>
            <a:r>
              <a:rPr lang="en-US" sz="800" dirty="0">
                <a:solidFill>
                  <a:srgbClr val="9876AA"/>
                </a:solidFill>
              </a:rPr>
              <a:t>throws </a:t>
            </a:r>
            <a:r>
              <a:rPr lang="en-US" sz="800" dirty="0">
                <a:solidFill>
                  <a:srgbClr val="CC7832"/>
                </a:solidFill>
              </a:rPr>
              <a:t>from </a:t>
            </a:r>
            <a:r>
              <a:rPr lang="en-US" sz="800" dirty="0"/>
              <a:t>people)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player_appearances_year</a:t>
            </a: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a:t>
            </a:r>
            <a:br>
              <a:rPr lang="en-US" sz="800" dirty="0">
                <a:solidFill>
                  <a:srgbClr val="CC7832"/>
                </a:solidFill>
              </a:rPr>
            </a:br>
            <a:r>
              <a:rPr lang="en-US" sz="800" dirty="0">
                <a:solidFill>
                  <a:srgbClr val="CC7832"/>
                </a:solidFill>
              </a:rPr>
              <a: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g_all</a:t>
            </a:r>
            <a:r>
              <a:rPr lang="en-US" sz="800" dirty="0"/>
              <a:t>) </a:t>
            </a:r>
            <a:r>
              <a:rPr lang="en-US" sz="800" dirty="0">
                <a:solidFill>
                  <a:srgbClr val="CC7832"/>
                </a:solidFill>
              </a:rPr>
              <a:t>as </a:t>
            </a:r>
            <a:r>
              <a:rPr lang="en-US" sz="800" dirty="0" err="1"/>
              <a:t>app_g_all</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gs</a:t>
            </a:r>
            <a:r>
              <a:rPr lang="en-US" sz="800" dirty="0"/>
              <a:t>) </a:t>
            </a:r>
            <a:r>
              <a:rPr lang="en-US" sz="800" dirty="0">
                <a:solidFill>
                  <a:srgbClr val="CC7832"/>
                </a:solidFill>
              </a:rPr>
              <a:t>as </a:t>
            </a:r>
            <a:r>
              <a:rPr lang="en-US" sz="800" dirty="0" err="1"/>
              <a:t>app_g_s</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g_defense</a:t>
            </a:r>
            <a:r>
              <a:rPr lang="en-US" sz="800" dirty="0"/>
              <a:t>) </a:t>
            </a:r>
            <a:r>
              <a:rPr lang="en-US" sz="800" dirty="0">
                <a:solidFill>
                  <a:srgbClr val="CC7832"/>
                </a:solidFill>
              </a:rPr>
              <a:t>as </a:t>
            </a:r>
            <a:r>
              <a:rPr lang="en-US" sz="800" dirty="0" err="1"/>
              <a:t>app_g_defense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g_p</a:t>
            </a:r>
            <a:r>
              <a:rPr lang="en-US" sz="800" dirty="0"/>
              <a:t>) </a:t>
            </a:r>
            <a:r>
              <a:rPr lang="en-US" sz="800" dirty="0">
                <a:solidFill>
                  <a:srgbClr val="CC7832"/>
                </a:solidFill>
              </a:rPr>
              <a:t>as </a:t>
            </a:r>
            <a:r>
              <a:rPr lang="en-US" sz="800" dirty="0" err="1"/>
              <a:t>app_g_p</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a:t>
            </a:r>
            <a:r>
              <a:rPr lang="en-US" sz="800" dirty="0"/>
              <a:t>) </a:t>
            </a:r>
            <a:r>
              <a:rPr lang="en-US" sz="800" dirty="0">
                <a:solidFill>
                  <a:srgbClr val="CC7832"/>
                </a:solidFill>
              </a:rPr>
              <a:t>as </a:t>
            </a:r>
            <a:r>
              <a:rPr lang="en-US" sz="800" dirty="0" err="1"/>
              <a:t>app_g_c</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g_1b</a:t>
            </a:r>
            <a:r>
              <a:rPr lang="en-US" sz="800" dirty="0"/>
              <a:t>) </a:t>
            </a:r>
            <a:r>
              <a:rPr lang="en-US" sz="800" dirty="0">
                <a:solidFill>
                  <a:srgbClr val="CC7832"/>
                </a:solidFill>
              </a:rPr>
              <a:t>as </a:t>
            </a:r>
            <a:r>
              <a:rPr lang="en-US" sz="800" dirty="0"/>
              <a:t>app_g_1b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g_2b</a:t>
            </a:r>
            <a:r>
              <a:rPr lang="en-US" sz="800" dirty="0"/>
              <a:t>) </a:t>
            </a:r>
            <a:r>
              <a:rPr lang="en-US" sz="800" dirty="0">
                <a:solidFill>
                  <a:srgbClr val="CC7832"/>
                </a:solidFill>
              </a:rPr>
              <a:t>as </a:t>
            </a:r>
            <a:r>
              <a:rPr lang="en-US" sz="800" dirty="0"/>
              <a:t>app_g_2b</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g_3b</a:t>
            </a:r>
            <a:r>
              <a:rPr lang="en-US" sz="800" dirty="0"/>
              <a:t>) </a:t>
            </a:r>
            <a:r>
              <a:rPr lang="en-US" sz="800" dirty="0">
                <a:solidFill>
                  <a:srgbClr val="CC7832"/>
                </a:solidFill>
              </a:rPr>
              <a:t>as </a:t>
            </a:r>
            <a:r>
              <a:rPr lang="en-US" sz="800" dirty="0"/>
              <a:t>app_g_3b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g_ss</a:t>
            </a:r>
            <a:r>
              <a:rPr lang="en-US" sz="800" dirty="0"/>
              <a:t>)</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g_lf</a:t>
            </a:r>
            <a:r>
              <a:rPr lang="en-US" sz="800" dirty="0"/>
              <a:t>) </a:t>
            </a:r>
            <a:r>
              <a:rPr lang="en-US" sz="800" dirty="0">
                <a:solidFill>
                  <a:srgbClr val="CC7832"/>
                </a:solidFill>
              </a:rPr>
              <a:t>as </a:t>
            </a:r>
            <a:r>
              <a:rPr lang="en-US" sz="800" dirty="0" err="1"/>
              <a:t>app_g_lf</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g_cf</a:t>
            </a:r>
            <a:r>
              <a:rPr lang="en-US" sz="800" dirty="0"/>
              <a:t>) </a:t>
            </a:r>
            <a:r>
              <a:rPr lang="en-US" sz="800" dirty="0">
                <a:solidFill>
                  <a:srgbClr val="CC7832"/>
                </a:solidFill>
              </a:rPr>
              <a:t>as </a:t>
            </a:r>
            <a:r>
              <a:rPr lang="en-US" sz="800" dirty="0" err="1"/>
              <a:t>app_g_cf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g_rf</a:t>
            </a:r>
            <a:r>
              <a:rPr lang="en-US" sz="800" dirty="0"/>
              <a:t>) </a:t>
            </a:r>
            <a:r>
              <a:rPr lang="en-US" sz="800" dirty="0">
                <a:solidFill>
                  <a:srgbClr val="CC7832"/>
                </a:solidFill>
              </a:rPr>
              <a:t>as </a:t>
            </a:r>
            <a:r>
              <a:rPr lang="en-US" sz="800" dirty="0" err="1"/>
              <a:t>app_g_rf</a:t>
            </a:r>
            <a:br>
              <a:rPr lang="en-US" sz="800" dirty="0"/>
            </a:br>
            <a:r>
              <a:rPr lang="en-US" sz="800" dirty="0"/>
              <a:t>         </a:t>
            </a:r>
            <a:r>
              <a:rPr lang="en-US" sz="800" dirty="0">
                <a:solidFill>
                  <a:srgbClr val="CC7832"/>
                </a:solidFill>
              </a:rPr>
              <a:t>from </a:t>
            </a:r>
            <a:r>
              <a:rPr lang="en-US" sz="800" dirty="0"/>
              <a:t>appearances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player_batting_year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bat_g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g_batting</a:t>
            </a:r>
            <a:r>
              <a:rPr lang="en-US" sz="800" dirty="0"/>
              <a:t>) </a:t>
            </a:r>
            <a:r>
              <a:rPr lang="en-US" sz="800" dirty="0">
                <a:solidFill>
                  <a:srgbClr val="CC7832"/>
                </a:solidFill>
              </a:rPr>
              <a:t>as </a:t>
            </a:r>
            <a:r>
              <a:rPr lang="en-US" sz="800" dirty="0" err="1"/>
              <a:t>g_batting</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ab</a:t>
            </a:r>
            <a:r>
              <a:rPr lang="en-US" sz="800" dirty="0"/>
              <a:t>) </a:t>
            </a:r>
            <a:r>
              <a:rPr lang="en-US" sz="800" dirty="0">
                <a:solidFill>
                  <a:srgbClr val="CC7832"/>
                </a:solidFill>
              </a:rPr>
              <a:t>as </a:t>
            </a:r>
            <a:r>
              <a:rPr lang="en-US" sz="800" dirty="0" err="1"/>
              <a:t>bat_ab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r</a:t>
            </a:r>
            <a:r>
              <a:rPr lang="en-US" sz="800" dirty="0"/>
              <a:t>) </a:t>
            </a:r>
            <a:r>
              <a:rPr lang="en-US" sz="800" dirty="0">
                <a:solidFill>
                  <a:srgbClr val="CC7832"/>
                </a:solidFill>
              </a:rPr>
              <a:t>as </a:t>
            </a:r>
            <a:r>
              <a:rPr lang="en-US" sz="800" dirty="0" err="1"/>
              <a:t>bat_r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err="1"/>
              <a:t>bat_h</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a:t>
            </a:r>
            <a:r>
              <a:rPr lang="en-US" sz="800" dirty="0">
                <a:solidFill>
                  <a:srgbClr val="9876AA"/>
                </a:solidFill>
              </a:rPr>
              <a:t>`2b`</a:t>
            </a:r>
            <a:r>
              <a:rPr lang="en-US" sz="800" dirty="0"/>
              <a:t>-</a:t>
            </a:r>
            <a:r>
              <a:rPr lang="en-US" sz="800" dirty="0">
                <a:solidFill>
                  <a:srgbClr val="9876AA"/>
                </a:solidFill>
              </a:rPr>
              <a:t>`3b`</a:t>
            </a:r>
            <a:r>
              <a:rPr lang="en-US" sz="800" dirty="0"/>
              <a:t>-</a:t>
            </a:r>
            <a:r>
              <a:rPr lang="en-US" sz="800" dirty="0">
                <a:solidFill>
                  <a:srgbClr val="9876AA"/>
                </a:solidFill>
              </a:rPr>
              <a:t>hr</a:t>
            </a:r>
            <a:r>
              <a:rPr lang="en-US" sz="800" dirty="0"/>
              <a:t>) </a:t>
            </a:r>
            <a:r>
              <a:rPr lang="en-US" sz="800" dirty="0">
                <a:solidFill>
                  <a:srgbClr val="CC7832"/>
                </a:solidFill>
              </a:rPr>
              <a:t>as </a:t>
            </a:r>
            <a:r>
              <a:rPr lang="en-US" sz="800" dirty="0"/>
              <a:t>bat_1</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bat_2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bat_3</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bat_hr</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rbi</a:t>
            </a:r>
            <a:r>
              <a:rPr lang="en-US" sz="800" dirty="0"/>
              <a:t>) </a:t>
            </a:r>
            <a:r>
              <a:rPr lang="en-US" sz="800" dirty="0">
                <a:solidFill>
                  <a:srgbClr val="CC7832"/>
                </a:solidFill>
              </a:rPr>
              <a:t>as </a:t>
            </a:r>
            <a:r>
              <a:rPr lang="en-US" sz="800" dirty="0" err="1"/>
              <a:t>bat_rbi</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sh</a:t>
            </a:r>
            <a:r>
              <a:rPr lang="en-US" sz="800" dirty="0"/>
              <a:t>) </a:t>
            </a:r>
            <a:r>
              <a:rPr lang="en-US" sz="800" dirty="0">
                <a:solidFill>
                  <a:srgbClr val="CC7832"/>
                </a:solidFill>
              </a:rPr>
              <a:t>as </a:t>
            </a:r>
            <a:r>
              <a:rPr lang="en-US" sz="800" dirty="0" err="1"/>
              <a:t>bat_sh</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sf</a:t>
            </a:r>
            <a:r>
              <a:rPr lang="en-US" sz="800" dirty="0"/>
              <a:t>) </a:t>
            </a:r>
            <a:r>
              <a:rPr lang="en-US" sz="800" dirty="0">
                <a:solidFill>
                  <a:srgbClr val="CC7832"/>
                </a:solidFill>
              </a:rPr>
              <a:t>as </a:t>
            </a:r>
            <a:r>
              <a:rPr lang="en-US" sz="800" dirty="0" err="1"/>
              <a:t>bat_sf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b3</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a:t>bb</a:t>
            </a:r>
            <a:br>
              <a:rPr lang="en-US" sz="800" dirty="0"/>
            </a:br>
            <a:r>
              <a:rPr lang="en-US" sz="800" dirty="0"/>
              <a:t>        </a:t>
            </a:r>
            <a:r>
              <a:rPr lang="en-US" sz="800" dirty="0">
                <a:solidFill>
                  <a:srgbClr val="CC7832"/>
                </a:solidFill>
              </a:rPr>
              <a:t>from </a:t>
            </a:r>
            <a:r>
              <a:rPr lang="en-US" sz="800" dirty="0"/>
              <a:t>batting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player_pitching_year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w</a:t>
            </a:r>
            <a:r>
              <a:rPr lang="en-US" sz="800" dirty="0"/>
              <a:t>) </a:t>
            </a:r>
            <a:r>
              <a:rPr lang="en-US" sz="800" dirty="0">
                <a:solidFill>
                  <a:srgbClr val="CC7832"/>
                </a:solidFill>
              </a:rPr>
              <a:t>as </a:t>
            </a:r>
            <a:r>
              <a:rPr lang="en-US" sz="800" dirty="0" err="1"/>
              <a:t>p_w</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l</a:t>
            </a:r>
            <a:r>
              <a:rPr lang="en-US" sz="800" dirty="0"/>
              <a:t>) </a:t>
            </a:r>
            <a:r>
              <a:rPr lang="en-US" sz="800" dirty="0">
                <a:solidFill>
                  <a:srgbClr val="CC7832"/>
                </a:solidFill>
              </a:rPr>
              <a:t>as </a:t>
            </a:r>
            <a:r>
              <a:rPr lang="en-US" sz="800" dirty="0" err="1"/>
              <a:t>p_l</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p_g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IPOuts</a:t>
            </a:r>
            <a:r>
              <a:rPr lang="en-US" sz="800" dirty="0"/>
              <a:t>) </a:t>
            </a:r>
            <a:r>
              <a:rPr lang="en-US" sz="800" dirty="0">
                <a:solidFill>
                  <a:srgbClr val="CC7832"/>
                </a:solidFill>
              </a:rPr>
              <a:t>as </a:t>
            </a:r>
            <a:r>
              <a:rPr lang="en-US" sz="800" dirty="0" err="1"/>
              <a:t>p_IPOuts</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SV</a:t>
            </a:r>
            <a:r>
              <a:rPr lang="en-US" sz="800" dirty="0"/>
              <a:t>) </a:t>
            </a:r>
            <a:r>
              <a:rPr lang="en-US" sz="800" dirty="0">
                <a:solidFill>
                  <a:srgbClr val="CC7832"/>
                </a:solidFill>
              </a:rPr>
              <a:t>as </a:t>
            </a:r>
            <a:r>
              <a:rPr lang="en-US" sz="800" dirty="0" err="1"/>
              <a:t>p_SV</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a:solidFill>
                  <a:srgbClr val="CC7832"/>
                </a:solidFill>
              </a:rPr>
              <a:t>as </a:t>
            </a:r>
            <a:r>
              <a:rPr lang="en-US" sz="800" dirty="0" err="1"/>
              <a:t>p_h</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p_hr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err="1"/>
              <a:t>p_bb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er</a:t>
            </a:r>
            <a:r>
              <a:rPr lang="en-US" sz="800" dirty="0"/>
              <a:t>) </a:t>
            </a:r>
            <a:r>
              <a:rPr lang="en-US" sz="800" dirty="0">
                <a:solidFill>
                  <a:srgbClr val="CC7832"/>
                </a:solidFill>
              </a:rPr>
              <a:t>as </a:t>
            </a:r>
            <a:r>
              <a:rPr lang="en-US" sz="800" dirty="0" err="1"/>
              <a:t>p_er</a:t>
            </a:r>
            <a:br>
              <a:rPr lang="en-US" sz="800" dirty="0"/>
            </a:br>
            <a:r>
              <a:rPr lang="en-US" sz="800" dirty="0"/>
              <a:t>            </a:t>
            </a:r>
            <a:r>
              <a:rPr lang="en-US" sz="800" dirty="0">
                <a:solidFill>
                  <a:srgbClr val="CC7832"/>
                </a:solidFill>
              </a:rPr>
              <a:t>from </a:t>
            </a:r>
            <a:r>
              <a:rPr lang="en-US" sz="800" dirty="0"/>
              <a:t>pitching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br>
              <a:rPr lang="en-US" sz="800" dirty="0"/>
            </a:br>
            <a:r>
              <a:rPr lang="en-US" sz="800" dirty="0">
                <a:solidFill>
                  <a:srgbClr val="CC7832"/>
                </a:solidFill>
              </a:rPr>
              <a:t>select </a:t>
            </a:r>
            <a:r>
              <a:rPr lang="en-US" sz="800" dirty="0">
                <a:solidFill>
                  <a:srgbClr val="FFC66D"/>
                </a:solidFill>
              </a:rPr>
              <a:t>* </a:t>
            </a:r>
            <a:r>
              <a:rPr lang="en-US" sz="800" dirty="0">
                <a:solidFill>
                  <a:srgbClr val="CC7832"/>
                </a:solidFill>
              </a:rPr>
              <a:t>from</a:t>
            </a:r>
            <a:br>
              <a:rPr lang="en-US" sz="800" dirty="0">
                <a:solidFill>
                  <a:srgbClr val="CC7832"/>
                </a:solidFill>
              </a:rPr>
            </a:br>
            <a:r>
              <a:rPr lang="en-US" sz="800" dirty="0">
                <a:solidFill>
                  <a:srgbClr val="CC7832"/>
                </a:solidFill>
              </a:rPr>
              <a:t>   </a:t>
            </a:r>
            <a:r>
              <a:rPr lang="en-US" sz="800" dirty="0"/>
              <a:t>(</a:t>
            </a:r>
            <a:r>
              <a:rPr lang="en-US" sz="800" dirty="0">
                <a:solidFill>
                  <a:srgbClr val="CC7832"/>
                </a:solidFill>
              </a:rPr>
              <a:t>select </a:t>
            </a:r>
            <a:r>
              <a:rPr lang="en-US" sz="800" dirty="0">
                <a:solidFill>
                  <a:srgbClr val="FFC66D"/>
                </a:solidFill>
              </a:rPr>
              <a:t>* </a:t>
            </a:r>
            <a:r>
              <a:rPr lang="en-US" sz="800" dirty="0">
                <a:solidFill>
                  <a:srgbClr val="CC7832"/>
                </a:solidFill>
              </a:rPr>
              <a:t>from </a:t>
            </a:r>
            <a:r>
              <a:rPr lang="en-US" sz="800" dirty="0" err="1"/>
              <a:t>player_appearances_year</a:t>
            </a:r>
            <a:r>
              <a:rPr lang="en-US" sz="800" dirty="0"/>
              <a:t> </a:t>
            </a:r>
            <a:r>
              <a:rPr lang="en-US" sz="800" dirty="0">
                <a:solidFill>
                  <a:srgbClr val="CC7832"/>
                </a:solidFill>
              </a:rPr>
              <a:t>left join </a:t>
            </a:r>
            <a:r>
              <a:rPr lang="en-US" sz="800" dirty="0" err="1"/>
              <a:t>player_batting_year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 </a:t>
            </a:r>
            <a:r>
              <a:rPr lang="en-US" sz="800" dirty="0">
                <a:solidFill>
                  <a:srgbClr val="CC7832"/>
                </a:solidFill>
              </a:rPr>
              <a:t>as </a:t>
            </a:r>
            <a:r>
              <a:rPr lang="en-US" sz="800" dirty="0"/>
              <a:t>x</a:t>
            </a:r>
            <a:br>
              <a:rPr lang="en-US" sz="800" dirty="0"/>
            </a:br>
            <a:r>
              <a:rPr lang="en-US" sz="800" dirty="0"/>
              <a:t>    </a:t>
            </a:r>
            <a:r>
              <a:rPr lang="en-US" sz="800" dirty="0">
                <a:solidFill>
                  <a:srgbClr val="CC7832"/>
                </a:solidFill>
              </a:rPr>
              <a:t>left join</a:t>
            </a:r>
            <a:br>
              <a:rPr lang="en-US" sz="800" dirty="0">
                <a:solidFill>
                  <a:srgbClr val="CC7832"/>
                </a:solidFill>
              </a:rPr>
            </a:br>
            <a:r>
              <a:rPr lang="en-US" sz="800" dirty="0">
                <a:solidFill>
                  <a:srgbClr val="CC7832"/>
                </a:solidFill>
              </a:rPr>
              <a:t>    </a:t>
            </a:r>
            <a:r>
              <a:rPr lang="en-US" sz="800" dirty="0" err="1"/>
              <a:t>player_pitching_year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a:t>
            </a:r>
          </a:p>
        </p:txBody>
      </p:sp>
      <p:sp>
        <p:nvSpPr>
          <p:cNvPr id="3" name="Title 2">
            <a:extLst>
              <a:ext uri="{FF2B5EF4-FFF2-40B4-BE49-F238E27FC236}">
                <a16:creationId xmlns:a16="http://schemas.microsoft.com/office/drawing/2014/main" id="{57C847B0-0B4D-AC48-ABC9-15CC883A94AF}"/>
              </a:ext>
            </a:extLst>
          </p:cNvPr>
          <p:cNvSpPr>
            <a:spLocks noGrp="1"/>
          </p:cNvSpPr>
          <p:nvPr>
            <p:ph type="title"/>
          </p:nvPr>
        </p:nvSpPr>
        <p:spPr/>
        <p:txBody>
          <a:bodyPr/>
          <a:lstStyle/>
          <a:p>
            <a:r>
              <a:rPr lang="en-US" dirty="0"/>
              <a:t>Task 1 – Player, Year Summary</a:t>
            </a:r>
          </a:p>
        </p:txBody>
      </p:sp>
      <p:pic>
        <p:nvPicPr>
          <p:cNvPr id="4" name="Picture 3">
            <a:extLst>
              <a:ext uri="{FF2B5EF4-FFF2-40B4-BE49-F238E27FC236}">
                <a16:creationId xmlns:a16="http://schemas.microsoft.com/office/drawing/2014/main" id="{14B6AE75-29F6-B64C-8161-1E440117CA80}"/>
              </a:ext>
            </a:extLst>
          </p:cNvPr>
          <p:cNvPicPr>
            <a:picLocks noChangeAspect="1"/>
          </p:cNvPicPr>
          <p:nvPr/>
        </p:nvPicPr>
        <p:blipFill>
          <a:blip r:embed="rId2"/>
          <a:stretch>
            <a:fillRect/>
          </a:stretch>
        </p:blipFill>
        <p:spPr>
          <a:xfrm>
            <a:off x="4953000" y="514350"/>
            <a:ext cx="3549650" cy="2876550"/>
          </a:xfrm>
          <a:prstGeom prst="rect">
            <a:avLst/>
          </a:prstGeom>
        </p:spPr>
      </p:pic>
      <p:sp>
        <p:nvSpPr>
          <p:cNvPr id="5" name="TextBox 4">
            <a:extLst>
              <a:ext uri="{FF2B5EF4-FFF2-40B4-BE49-F238E27FC236}">
                <a16:creationId xmlns:a16="http://schemas.microsoft.com/office/drawing/2014/main" id="{2378441E-A109-444E-A5CC-05168D17AF44}"/>
              </a:ext>
            </a:extLst>
          </p:cNvPr>
          <p:cNvSpPr txBox="1"/>
          <p:nvPr/>
        </p:nvSpPr>
        <p:spPr>
          <a:xfrm>
            <a:off x="4724400" y="3525173"/>
            <a:ext cx="4238661"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The core of the data lake are the raw tables.</a:t>
            </a:r>
          </a:p>
          <a:p>
            <a:pPr marL="285750" indent="-285750">
              <a:buFont typeface="Arial" panose="020B0604020202020204" pitchFamily="34" charset="0"/>
              <a:buChar char="•"/>
            </a:pPr>
            <a:r>
              <a:rPr lang="en-US" sz="1400" dirty="0"/>
              <a:t>We clearly do not want to run this query every time</a:t>
            </a:r>
            <a:br>
              <a:rPr lang="en-US" sz="1400" dirty="0"/>
            </a:br>
            <a:r>
              <a:rPr lang="en-US" sz="1400" dirty="0"/>
              <a:t>we decide to examine and choose players.</a:t>
            </a:r>
          </a:p>
          <a:p>
            <a:pPr marL="285750" indent="-285750">
              <a:buFont typeface="Arial" panose="020B0604020202020204" pitchFamily="34" charset="0"/>
              <a:buChar char="•"/>
            </a:pPr>
            <a:r>
              <a:rPr lang="en-US" sz="1400" dirty="0"/>
              <a:t>Task 1 adds a processed, “wide flat” table to the</a:t>
            </a:r>
            <a:br>
              <a:rPr lang="en-US" sz="1400" dirty="0"/>
            </a:br>
            <a:r>
              <a:rPr lang="en-US" sz="1400" dirty="0"/>
              <a:t>data lake for subsequent processing.</a:t>
            </a:r>
          </a:p>
        </p:txBody>
      </p:sp>
    </p:spTree>
    <p:extLst>
      <p:ext uri="{BB962C8B-B14F-4D97-AF65-F5344CB8AC3E}">
        <p14:creationId xmlns:p14="http://schemas.microsoft.com/office/powerpoint/2010/main" val="28732373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48184" y="2019907"/>
            <a:ext cx="89154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algn="ctr"/>
            <a:r>
              <a:rPr lang="en-US" sz="1600" dirty="0"/>
              <a:t>Good</a:t>
            </a:r>
            <a:br>
              <a:rPr lang="en-US" sz="1600" dirty="0"/>
            </a:br>
            <a:r>
              <a:rPr lang="en-US" sz="1600" dirty="0"/>
              <a:t>for</a:t>
            </a:r>
            <a:br>
              <a:rPr lang="en-US" sz="1600" dirty="0"/>
            </a:br>
            <a:r>
              <a:rPr lang="en-US" sz="1600" dirty="0"/>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algn="ctr"/>
            <a:r>
              <a:rPr lang="en-US" sz="1600" dirty="0"/>
              <a:t>Good</a:t>
            </a:r>
            <a:br>
              <a:rPr lang="en-US" sz="1600" dirty="0"/>
            </a:br>
            <a:r>
              <a:rPr lang="en-US" sz="1600" dirty="0"/>
              <a:t>for</a:t>
            </a:r>
            <a:br>
              <a:rPr lang="en-US" sz="1600" dirty="0"/>
            </a:br>
            <a:r>
              <a:rPr lang="en-US" sz="1600" dirty="0"/>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32466248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78636-FDC4-7D42-B0C3-BE177560C66B}"/>
              </a:ext>
            </a:extLst>
          </p:cNvPr>
          <p:cNvSpPr>
            <a:spLocks noGrp="1"/>
          </p:cNvSpPr>
          <p:nvPr>
            <p:ph idx="1"/>
          </p:nvPr>
        </p:nvSpPr>
        <p:spPr/>
        <p:txBody>
          <a:bodyPr/>
          <a:lstStyle/>
          <a:p>
            <a:r>
              <a:rPr lang="en-US" dirty="0"/>
              <a:t>Analysis projects often include data from multiple sources and domains.</a:t>
            </a:r>
          </a:p>
          <a:p>
            <a:r>
              <a:rPr lang="en-US" dirty="0"/>
              <a:t>Consider an example:</a:t>
            </a:r>
          </a:p>
          <a:p>
            <a:pPr lvl="1"/>
            <a:r>
              <a:rPr lang="en-US" dirty="0"/>
              <a:t>Building the best “fantasy baseball team” is an optimization problem.</a:t>
            </a:r>
          </a:p>
          <a:p>
            <a:pPr lvl="1"/>
            <a:r>
              <a:rPr lang="en-US" dirty="0"/>
              <a:t>Find the “best” players at the “lowest price (salary).”</a:t>
            </a:r>
          </a:p>
          <a:p>
            <a:r>
              <a:rPr lang="en-US" dirty="0"/>
              <a:t>We have a few problems:</a:t>
            </a:r>
          </a:p>
          <a:p>
            <a:pPr lvl="1"/>
            <a:r>
              <a:rPr lang="en-US" dirty="0"/>
              <a:t>We must normalize old values to modern (constant) dollars.</a:t>
            </a:r>
          </a:p>
          <a:p>
            <a:pPr lvl="1"/>
            <a:r>
              <a:rPr lang="en-US" dirty="0"/>
              <a:t>There has been a general, upward trend in salaries. What matters is a player’s salary</a:t>
            </a:r>
            <a:br>
              <a:rPr lang="en-US" dirty="0"/>
            </a:br>
            <a:r>
              <a:rPr lang="en-US" dirty="0"/>
              <a:t>relative to the average salary for a year.</a:t>
            </a:r>
          </a:p>
          <a:p>
            <a:pPr lvl="1"/>
            <a:r>
              <a:rPr lang="en-US" dirty="0"/>
              <a:t>We have “missing” salaries:</a:t>
            </a:r>
          </a:p>
          <a:p>
            <a:pPr lvl="2"/>
            <a:r>
              <a:rPr lang="en-US" dirty="0"/>
              <a:t>No information before 1985.</a:t>
            </a:r>
          </a:p>
          <a:p>
            <a:pPr lvl="2"/>
            <a:r>
              <a:rPr lang="en-US" dirty="0"/>
              <a:t>Missing some entries in the range 1985-present.</a:t>
            </a:r>
          </a:p>
          <a:p>
            <a:r>
              <a:rPr lang="en-US" dirty="0"/>
              <a:t>We will just do a hypothetical normalization right now.</a:t>
            </a:r>
          </a:p>
        </p:txBody>
      </p:sp>
      <p:sp>
        <p:nvSpPr>
          <p:cNvPr id="3" name="Title 2">
            <a:extLst>
              <a:ext uri="{FF2B5EF4-FFF2-40B4-BE49-F238E27FC236}">
                <a16:creationId xmlns:a16="http://schemas.microsoft.com/office/drawing/2014/main" id="{58546361-06BE-3A4D-84A6-0043E6D0A57E}"/>
              </a:ext>
            </a:extLst>
          </p:cNvPr>
          <p:cNvSpPr>
            <a:spLocks noGrp="1"/>
          </p:cNvSpPr>
          <p:nvPr>
            <p:ph type="title"/>
          </p:nvPr>
        </p:nvSpPr>
        <p:spPr/>
        <p:txBody>
          <a:bodyPr/>
          <a:lstStyle/>
          <a:p>
            <a:r>
              <a:rPr lang="en-US" dirty="0"/>
              <a:t>External Information</a:t>
            </a:r>
          </a:p>
        </p:txBody>
      </p:sp>
    </p:spTree>
    <p:extLst>
      <p:ext uri="{BB962C8B-B14F-4D97-AF65-F5344CB8AC3E}">
        <p14:creationId xmlns:p14="http://schemas.microsoft.com/office/powerpoint/2010/main" val="12286578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0E0-7BFC-E84A-8A9F-A2642DB4F69B}"/>
              </a:ext>
            </a:extLst>
          </p:cNvPr>
          <p:cNvSpPr>
            <a:spLocks noGrp="1"/>
          </p:cNvSpPr>
          <p:nvPr>
            <p:ph type="title"/>
          </p:nvPr>
        </p:nvSpPr>
        <p:spPr/>
        <p:txBody>
          <a:bodyPr/>
          <a:lstStyle/>
          <a:p>
            <a:r>
              <a:rPr lang="en-US" dirty="0"/>
              <a:t>Normalize the Value of the Dollar</a:t>
            </a:r>
          </a:p>
        </p:txBody>
      </p:sp>
      <p:sp>
        <p:nvSpPr>
          <p:cNvPr id="3" name="Content Placeholder 2">
            <a:extLst>
              <a:ext uri="{FF2B5EF4-FFF2-40B4-BE49-F238E27FC236}">
                <a16:creationId xmlns:a16="http://schemas.microsoft.com/office/drawing/2014/main" id="{5E3AAEE9-DE38-574B-9436-38EDAF9298D9}"/>
              </a:ext>
            </a:extLst>
          </p:cNvPr>
          <p:cNvSpPr>
            <a:spLocks noGrp="1"/>
          </p:cNvSpPr>
          <p:nvPr>
            <p:ph idx="1"/>
          </p:nvPr>
        </p:nvSpPr>
        <p:spPr/>
        <p:txBody>
          <a:bodyPr/>
          <a:lstStyle/>
          <a:p>
            <a:r>
              <a:rPr lang="en-US" sz="1400" dirty="0"/>
              <a:t>“A constant dollar is an adjusted value of currency used to compare dollar values from one period to another.”</a:t>
            </a:r>
            <a:br>
              <a:rPr lang="en-US" sz="1400" dirty="0"/>
            </a:br>
            <a:r>
              <a:rPr lang="en-US" sz="1400" dirty="0">
                <a:hlinkClick r:id="rId2"/>
              </a:rPr>
              <a:t>(Investopedia)</a:t>
            </a:r>
            <a:endParaRPr lang="en-US" sz="1400" dirty="0"/>
          </a:p>
          <a:p>
            <a:r>
              <a:rPr lang="en-US" sz="1400" dirty="0"/>
              <a:t>“To accurately compare income over time, users should adjust the summary measures (medians, means, etc.) for changes in cost of living (prices).”</a:t>
            </a:r>
            <a:br>
              <a:rPr lang="en-US" sz="1400" dirty="0"/>
            </a:br>
            <a:r>
              <a:rPr lang="en-US" sz="1400" dirty="0">
                <a:hlinkClick r:id="rId3"/>
              </a:rPr>
              <a:t>(US Census).</a:t>
            </a:r>
            <a:endParaRPr lang="en-US" sz="1400" dirty="0"/>
          </a:p>
          <a:p>
            <a:r>
              <a:rPr lang="en-US" sz="1400" dirty="0"/>
              <a:t>This is not an MBA or economics class.</a:t>
            </a:r>
            <a:br>
              <a:rPr lang="en-US" sz="1400" dirty="0"/>
            </a:br>
            <a:r>
              <a:rPr lang="en-US" sz="1400" dirty="0"/>
              <a:t>We are just going to do something</a:t>
            </a:r>
            <a:br>
              <a:rPr lang="en-US" sz="1400" dirty="0"/>
            </a:br>
            <a:r>
              <a:rPr lang="en-US" sz="1400" dirty="0"/>
              <a:t>hypothetical and simple.</a:t>
            </a:r>
          </a:p>
          <a:p>
            <a:r>
              <a:rPr lang="en-US" sz="1400" dirty="0"/>
              <a:t>“To use the CPI-U-RS to inflation adjust an income estimate from 1995 dollars to 2019 dollars, multiply the 1995 estimate by the CPI-U-RS from 2019 (376.5) divided by the CPI-U-RS from 1995 (225.3)”</a:t>
            </a:r>
            <a:br>
              <a:rPr lang="en-US" sz="1400" dirty="0"/>
            </a:br>
            <a:r>
              <a:rPr lang="en-US" sz="1400" dirty="0">
                <a:hlinkClick r:id="rId3"/>
              </a:rPr>
              <a:t>(US Census)</a:t>
            </a:r>
            <a:endParaRPr lang="en-US" sz="1400" dirty="0"/>
          </a:p>
        </p:txBody>
      </p:sp>
      <p:sp>
        <p:nvSpPr>
          <p:cNvPr id="4" name="Content Placeholder 3">
            <a:extLst>
              <a:ext uri="{FF2B5EF4-FFF2-40B4-BE49-F238E27FC236}">
                <a16:creationId xmlns:a16="http://schemas.microsoft.com/office/drawing/2014/main" id="{DC849E97-0AC0-9F49-9319-5107D3AD2BC3}"/>
              </a:ext>
            </a:extLst>
          </p:cNvPr>
          <p:cNvSpPr>
            <a:spLocks noGrp="1"/>
          </p:cNvSpPr>
          <p:nvPr>
            <p:ph idx="10"/>
          </p:nvPr>
        </p:nvSpPr>
        <p:spPr>
          <a:xfrm>
            <a:off x="3200400" y="4017929"/>
            <a:ext cx="5596703" cy="573122"/>
          </a:xfrm>
        </p:spPr>
        <p:txBody>
          <a:bodyPr/>
          <a:lstStyle/>
          <a:p>
            <a:r>
              <a:rPr lang="en-US" sz="1400" dirty="0"/>
              <a:t>A 1995 salary of $100,000 is $ (376.5 / 225.3)*100000  = $167110.</a:t>
            </a:r>
          </a:p>
          <a:p>
            <a:r>
              <a:rPr lang="en-US" sz="1400" dirty="0"/>
              <a:t>We will compute the inflation adjusted, average annual salary.</a:t>
            </a:r>
          </a:p>
        </p:txBody>
      </p:sp>
      <p:pic>
        <p:nvPicPr>
          <p:cNvPr id="5" name="Picture 4">
            <a:extLst>
              <a:ext uri="{FF2B5EF4-FFF2-40B4-BE49-F238E27FC236}">
                <a16:creationId xmlns:a16="http://schemas.microsoft.com/office/drawing/2014/main" id="{0D28630E-6CF4-5542-9484-A2B17474CC9C}"/>
              </a:ext>
            </a:extLst>
          </p:cNvPr>
          <p:cNvPicPr>
            <a:picLocks noChangeAspect="1"/>
          </p:cNvPicPr>
          <p:nvPr/>
        </p:nvPicPr>
        <p:blipFill>
          <a:blip r:embed="rId4"/>
          <a:stretch>
            <a:fillRect/>
          </a:stretch>
        </p:blipFill>
        <p:spPr>
          <a:xfrm>
            <a:off x="6324600" y="57150"/>
            <a:ext cx="1816645" cy="3960779"/>
          </a:xfrm>
          <a:prstGeom prst="rect">
            <a:avLst/>
          </a:prstGeom>
        </p:spPr>
      </p:pic>
    </p:spTree>
    <p:extLst>
      <p:ext uri="{BB962C8B-B14F-4D97-AF65-F5344CB8AC3E}">
        <p14:creationId xmlns:p14="http://schemas.microsoft.com/office/powerpoint/2010/main" val="28293895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DC23C-D497-2048-BD9A-E2B383FE7B3E}"/>
              </a:ext>
            </a:extLst>
          </p:cNvPr>
          <p:cNvSpPr>
            <a:spLocks noGrp="1"/>
          </p:cNvSpPr>
          <p:nvPr>
            <p:ph idx="1"/>
          </p:nvPr>
        </p:nvSpPr>
        <p:spPr>
          <a:xfrm>
            <a:off x="152400" y="590550"/>
            <a:ext cx="4876800" cy="4038600"/>
          </a:xfrm>
        </p:spPr>
        <p:txBody>
          <a:bodyPr/>
          <a:lstStyle/>
          <a:p>
            <a:pPr marL="0" indent="0">
              <a:buNone/>
            </a:pPr>
            <a:r>
              <a:rPr lang="en-US" sz="1100" dirty="0">
                <a:solidFill>
                  <a:srgbClr val="CC7832"/>
                </a:solidFill>
              </a:rPr>
              <a:t>with </a:t>
            </a:r>
            <a:r>
              <a:rPr lang="en-US" sz="1100" dirty="0" err="1"/>
              <a:t>annual_average_salary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a:solidFill>
                  <a:srgbClr val="FFC66D"/>
                </a:solidFill>
              </a:rPr>
              <a:t>round</a:t>
            </a:r>
            <a:r>
              <a:rPr lang="en-US" sz="1100" dirty="0"/>
              <a:t>(</a:t>
            </a:r>
            <a:r>
              <a:rPr lang="en-US" sz="1100" dirty="0">
                <a:solidFill>
                  <a:srgbClr val="FFC66D"/>
                </a:solidFill>
              </a:rPr>
              <a:t>avg</a:t>
            </a:r>
            <a:r>
              <a:rPr lang="en-US" sz="1100" dirty="0"/>
              <a:t>(</a:t>
            </a:r>
            <a:r>
              <a:rPr lang="en-US" sz="1100" dirty="0">
                <a:solidFill>
                  <a:srgbClr val="9876AA"/>
                </a:solidFill>
              </a:rPr>
              <a:t>salary</a:t>
            </a:r>
            <a:r>
              <a:rPr lang="en-US" sz="1100" dirty="0"/>
              <a:t>)</a:t>
            </a:r>
            <a:r>
              <a:rPr lang="en-US" sz="1100" dirty="0">
                <a:solidFill>
                  <a:srgbClr val="CC7832"/>
                </a:solidFill>
              </a:rPr>
              <a:t>,</a:t>
            </a:r>
            <a:r>
              <a:rPr lang="en-US" sz="1100" dirty="0">
                <a:solidFill>
                  <a:srgbClr val="6897BB"/>
                </a:solidFill>
              </a:rPr>
              <a:t>0</a:t>
            </a:r>
            <a:r>
              <a:rPr lang="en-US" sz="1100" dirty="0"/>
              <a:t>) </a:t>
            </a:r>
            <a:r>
              <a:rPr lang="en-US" sz="1100" dirty="0">
                <a:solidFill>
                  <a:srgbClr val="CC7832"/>
                </a:solidFill>
              </a:rPr>
              <a:t>as </a:t>
            </a:r>
            <a:r>
              <a:rPr lang="en-US" sz="1100" dirty="0" err="1"/>
              <a:t>avg_salary</a:t>
            </a:r>
            <a:r>
              <a:rPr lang="en-US" sz="1100" dirty="0"/>
              <a:t> </a:t>
            </a:r>
            <a:r>
              <a:rPr lang="en-US" sz="1100" dirty="0">
                <a:solidFill>
                  <a:srgbClr val="CC7832"/>
                </a:solidFill>
              </a:rPr>
              <a:t>from</a:t>
            </a:r>
            <a:br>
              <a:rPr lang="en-US" sz="1100" dirty="0">
                <a:solidFill>
                  <a:srgbClr val="CC7832"/>
                </a:solidFill>
              </a:rPr>
            </a:br>
            <a:r>
              <a:rPr lang="en-US" sz="1100" dirty="0">
                <a:solidFill>
                  <a:srgbClr val="CC7832"/>
                </a:solidFill>
              </a:rPr>
              <a:t>            </a:t>
            </a:r>
            <a:r>
              <a:rPr lang="en-US" sz="1100" dirty="0" err="1"/>
              <a:t>lahmansbaseballdb.salaries</a:t>
            </a:r>
            <a:r>
              <a:rPr lang="en-US" sz="1100" dirty="0"/>
              <a:t> </a:t>
            </a:r>
            <a:r>
              <a:rPr lang="en-US" sz="1100" dirty="0">
                <a:solidFill>
                  <a:srgbClr val="CC7832"/>
                </a:solidFill>
              </a:rPr>
              <a:t>group by </a:t>
            </a:r>
            <a:r>
              <a:rPr lang="en-US" sz="1100" dirty="0" err="1">
                <a:solidFill>
                  <a:srgbClr val="9876AA"/>
                </a:solidFill>
              </a:rPr>
              <a:t>yearid</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normalized_averages</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solidFill>
                  <a:srgbClr val="CC7832"/>
                </a:solidFill>
              </a:rPr>
              <a:t>, </a:t>
            </a:r>
            <a:r>
              <a:rPr lang="en-US" sz="1100" dirty="0" err="1"/>
              <a:t>cpi.</a:t>
            </a:r>
            <a:r>
              <a:rPr lang="en-US" sz="1100" dirty="0" err="1">
                <a:solidFill>
                  <a:srgbClr val="9876AA"/>
                </a:solidFill>
              </a:rPr>
              <a:t>value</a:t>
            </a:r>
            <a:r>
              <a:rPr lang="en-US" sz="1100" dirty="0">
                <a:solidFill>
                  <a:srgbClr val="9876AA"/>
                </a:solidFill>
              </a:rPr>
              <a:t>  </a:t>
            </a:r>
            <a:r>
              <a:rPr lang="en-US" sz="1100" dirty="0">
                <a:solidFill>
                  <a:srgbClr val="CC7832"/>
                </a:solidFill>
              </a:rPr>
              <a:t>as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 / </a:t>
            </a:r>
            <a:r>
              <a:rPr lang="en-US" sz="1100" dirty="0" err="1"/>
              <a:t>cpi.</a:t>
            </a:r>
            <a:r>
              <a:rPr lang="en-US" sz="1100" dirty="0" err="1">
                <a:solidFill>
                  <a:srgbClr val="9876AA"/>
                </a:solidFill>
              </a:rPr>
              <a:t>value</a:t>
            </a:r>
            <a:r>
              <a:rPr lang="en-US" sz="1100" dirty="0"/>
              <a:t>)</a:t>
            </a:r>
            <a:r>
              <a:rPr lang="en-US" sz="1100" dirty="0">
                <a:solidFill>
                  <a:srgbClr val="CC7832"/>
                </a:solidFill>
              </a:rPr>
              <a:t>, </a:t>
            </a:r>
            <a:r>
              <a:rPr lang="en-US" sz="1100" dirty="0">
                <a:solidFill>
                  <a:srgbClr val="6897BB"/>
                </a:solidFill>
              </a:rPr>
              <a:t>0</a:t>
            </a:r>
            <a:r>
              <a:rPr lang="en-US" sz="1100" dirty="0"/>
              <a:t>) </a:t>
            </a:r>
            <a:r>
              <a:rPr lang="en-US" sz="1100" dirty="0">
                <a:solidFill>
                  <a:srgbClr val="CC7832"/>
                </a:solidFill>
              </a:rPr>
              <a:t>as </a:t>
            </a:r>
            <a:r>
              <a:rPr lang="en-US" sz="1100" dirty="0" err="1"/>
              <a:t>normalized_avg_salary</a:t>
            </a:r>
            <a:br>
              <a:rPr lang="en-US" sz="1100" dirty="0"/>
            </a:br>
            <a:r>
              <a:rPr lang="en-US" sz="1100" dirty="0"/>
              <a:t>             </a:t>
            </a:r>
            <a:r>
              <a:rPr lang="en-US" sz="1100" dirty="0">
                <a:solidFill>
                  <a:srgbClr val="CC7832"/>
                </a:solidFill>
              </a:rPr>
              <a:t>from </a:t>
            </a:r>
            <a:r>
              <a:rPr lang="en-US" sz="1100" dirty="0" err="1"/>
              <a:t>annual_average_salary</a:t>
            </a:r>
            <a:br>
              <a:rPr lang="en-US" sz="1100" dirty="0"/>
            </a:br>
            <a:r>
              <a:rPr lang="en-US" sz="1100" dirty="0"/>
              <a:t>                    </a:t>
            </a:r>
            <a:r>
              <a:rPr lang="en-US" sz="1100" dirty="0">
                <a:solidFill>
                  <a:srgbClr val="CC7832"/>
                </a:solidFill>
              </a:rPr>
              <a:t>join </a:t>
            </a:r>
            <a:r>
              <a:rPr lang="en-US" sz="1100" dirty="0" err="1"/>
              <a:t>cpi</a:t>
            </a:r>
            <a:r>
              <a:rPr lang="en-US" sz="1100" dirty="0"/>
              <a:t> </a:t>
            </a:r>
            <a:r>
              <a:rPr lang="en-US" sz="1100" dirty="0">
                <a:solidFill>
                  <a:srgbClr val="CC7832"/>
                </a:solidFill>
              </a:rPr>
              <a:t>on </a:t>
            </a:r>
            <a:r>
              <a:rPr lang="en-US" sz="1100" dirty="0" err="1">
                <a:solidFill>
                  <a:srgbClr val="9876AA"/>
                </a:solidFill>
              </a:rPr>
              <a:t>yearid</a:t>
            </a:r>
            <a:r>
              <a:rPr lang="en-US" sz="1100" dirty="0"/>
              <a:t>=</a:t>
            </a:r>
            <a:r>
              <a:rPr lang="en-US" sz="1100" dirty="0" err="1"/>
              <a:t>cpi.</a:t>
            </a:r>
            <a:r>
              <a:rPr lang="en-US" sz="1100" dirty="0" err="1">
                <a:solidFill>
                  <a:srgbClr val="9876AA"/>
                </a:solidFill>
              </a:rPr>
              <a:t>CPI_US_I</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averages_and_yoy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t>a.</a:t>
            </a:r>
            <a:r>
              <a:rPr lang="en-US" sz="1100" dirty="0" err="1">
                <a:solidFill>
                  <a:srgbClr val="9876AA"/>
                </a:solidFill>
              </a:rPr>
              <a:t>yearid</a:t>
            </a:r>
            <a:r>
              <a:rPr lang="en-US" sz="1100" dirty="0">
                <a:solidFill>
                  <a:srgbClr val="CC7832"/>
                </a:solidFill>
              </a:rPr>
              <a:t>, </a:t>
            </a:r>
            <a:r>
              <a:rPr lang="en-US" sz="1100" dirty="0" err="1"/>
              <a:t>a.avg_salary</a:t>
            </a:r>
            <a:r>
              <a:rPr lang="en-US" sz="1100" dirty="0">
                <a:solidFill>
                  <a:srgbClr val="CC7832"/>
                </a:solidFill>
              </a:rPr>
              <a:t>, </a:t>
            </a:r>
            <a:r>
              <a:rPr lang="en-US" sz="1100" dirty="0" err="1"/>
              <a:t>a.salary_factor</a:t>
            </a:r>
            <a:r>
              <a:rPr lang="en-US" sz="1100" dirty="0">
                <a:solidFill>
                  <a:srgbClr val="CC7832"/>
                </a:solidFill>
              </a:rPr>
              <a:t>, </a:t>
            </a:r>
            <a:r>
              <a:rPr lang="en-US" sz="1100" dirty="0" err="1"/>
              <a:t>b.avg_salary</a:t>
            </a:r>
            <a:r>
              <a:rPr lang="en-US" sz="1100" dirty="0"/>
              <a:t> </a:t>
            </a:r>
            <a:r>
              <a:rPr lang="en-US" sz="1100" dirty="0">
                <a:solidFill>
                  <a:srgbClr val="CC7832"/>
                </a:solidFill>
              </a:rPr>
              <a:t>as </a:t>
            </a:r>
            <a:r>
              <a:rPr lang="en-US" sz="1100" dirty="0" err="1"/>
              <a:t>prior_avg_salary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b.salary_factor</a:t>
            </a:r>
            <a:r>
              <a:rPr lang="en-US" sz="1100" dirty="0"/>
              <a:t> </a:t>
            </a:r>
            <a:r>
              <a:rPr lang="en-US" sz="1100" dirty="0">
                <a:solidFill>
                  <a:srgbClr val="CC7832"/>
                </a:solidFill>
              </a:rPr>
              <a:t>as </a:t>
            </a:r>
            <a:r>
              <a:rPr lang="en-US" sz="1100" dirty="0" err="1"/>
              <a:t>prior_salary_factor</a:t>
            </a:r>
            <a:br>
              <a:rPr lang="en-US" sz="1100" dirty="0"/>
            </a:br>
            <a:r>
              <a:rPr lang="en-US" sz="1100" dirty="0"/>
              <a:t>            </a:t>
            </a:r>
            <a:r>
              <a:rPr lang="en-US" sz="1100" dirty="0">
                <a:solidFill>
                  <a:srgbClr val="CC7832"/>
                </a:solidFill>
              </a:rPr>
              <a:t>from </a:t>
            </a:r>
            <a:r>
              <a:rPr lang="en-US" sz="1100" dirty="0" err="1"/>
              <a:t>normalized_averages</a:t>
            </a:r>
            <a:r>
              <a:rPr lang="en-US" sz="1100" dirty="0"/>
              <a:t> </a:t>
            </a:r>
            <a:r>
              <a:rPr lang="en-US" sz="1100" dirty="0">
                <a:solidFill>
                  <a:srgbClr val="CC7832"/>
                </a:solidFill>
              </a:rPr>
              <a:t>as </a:t>
            </a:r>
            <a:r>
              <a:rPr lang="en-US" sz="1100" dirty="0"/>
              <a:t>a </a:t>
            </a:r>
            <a:r>
              <a:rPr lang="en-US" sz="1100" dirty="0">
                <a:solidFill>
                  <a:srgbClr val="CC7832"/>
                </a:solidFill>
              </a:rPr>
              <a:t>join </a:t>
            </a:r>
            <a:r>
              <a:rPr lang="en-US" sz="1100" dirty="0" err="1"/>
              <a:t>normalized_averages</a:t>
            </a:r>
            <a:r>
              <a:rPr lang="en-US" sz="1100" dirty="0"/>
              <a:t> </a:t>
            </a:r>
            <a:r>
              <a:rPr lang="en-US" sz="1100" dirty="0">
                <a:solidFill>
                  <a:srgbClr val="CC7832"/>
                </a:solidFill>
              </a:rPr>
              <a:t>as </a:t>
            </a:r>
            <a:r>
              <a:rPr lang="en-US" sz="1100" dirty="0"/>
              <a:t>b</a:t>
            </a:r>
            <a:br>
              <a:rPr lang="en-US" sz="1100" dirty="0"/>
            </a:br>
            <a:r>
              <a:rPr lang="en-US" sz="1100" dirty="0"/>
              <a:t>                </a:t>
            </a:r>
            <a:r>
              <a:rPr lang="en-US" sz="1100" dirty="0">
                <a:solidFill>
                  <a:srgbClr val="CC7832"/>
                </a:solidFill>
              </a:rPr>
              <a:t>on </a:t>
            </a:r>
            <a:r>
              <a:rPr lang="en-US" sz="1100" dirty="0" err="1"/>
              <a:t>a.</a:t>
            </a:r>
            <a:r>
              <a:rPr lang="en-US" sz="1100" dirty="0" err="1">
                <a:solidFill>
                  <a:srgbClr val="9876AA"/>
                </a:solidFill>
              </a:rPr>
              <a:t>yearid</a:t>
            </a:r>
            <a:r>
              <a:rPr lang="en-US" sz="1100" dirty="0"/>
              <a:t>=b.</a:t>
            </a:r>
            <a:r>
              <a:rPr lang="en-US" sz="1100" dirty="0">
                <a:solidFill>
                  <a:srgbClr val="9876AA"/>
                </a:solidFill>
              </a:rPr>
              <a:t>yearid</a:t>
            </a:r>
            <a:r>
              <a:rPr lang="en-US" sz="1100" dirty="0"/>
              <a:t>+</a:t>
            </a:r>
            <a:r>
              <a:rPr lang="en-US" sz="1100" dirty="0">
                <a:solidFill>
                  <a:srgbClr val="6897BB"/>
                </a:solidFill>
              </a:rPr>
              <a:t>1</a:t>
            </a:r>
            <a:br>
              <a:rPr lang="en-US" sz="1100" dirty="0">
                <a:solidFill>
                  <a:srgbClr val="6897BB"/>
                </a:solidFill>
              </a:rPr>
            </a:br>
            <a:r>
              <a:rPr lang="en-US" sz="1100" dirty="0">
                <a:solidFill>
                  <a:srgbClr val="6897BB"/>
                </a:solidFill>
              </a:rPr>
              <a:t>    </a:t>
            </a:r>
            <a:r>
              <a:rPr lang="en-US" sz="1100" dirty="0"/>
              <a:t>)</a:t>
            </a:r>
            <a:br>
              <a:rPr lang="en-US" sz="1100" dirty="0"/>
            </a:b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t>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/prior_avg_salary</a:t>
            </a:r>
            <a:r>
              <a:rPr lang="en-US" sz="1100" dirty="0">
                <a:solidFill>
                  <a:srgbClr val="CC7832"/>
                </a:solidFill>
              </a:rPr>
              <a:t>,</a:t>
            </a:r>
            <a:r>
              <a:rPr lang="en-US" sz="1100" dirty="0">
                <a:solidFill>
                  <a:srgbClr val="6897BB"/>
                </a:solidFill>
              </a:rPr>
              <a:t>3</a:t>
            </a:r>
            <a:r>
              <a:rPr lang="en-US" sz="1100" dirty="0"/>
              <a:t>) </a:t>
            </a:r>
            <a:r>
              <a:rPr lang="en-US" sz="1100" dirty="0" err="1"/>
              <a:t>avg_salary_yoy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salary_factor</a:t>
            </a:r>
            <a:r>
              <a:rPr lang="en-US" sz="1100" dirty="0"/>
              <a:t>/prior_salary_factor</a:t>
            </a:r>
            <a:r>
              <a:rPr lang="en-US" sz="1100" dirty="0">
                <a:solidFill>
                  <a:srgbClr val="CC7832"/>
                </a:solidFill>
              </a:rPr>
              <a:t>,</a:t>
            </a:r>
            <a:r>
              <a:rPr lang="en-US" sz="1100" dirty="0">
                <a:solidFill>
                  <a:srgbClr val="6897BB"/>
                </a:solidFill>
              </a:rPr>
              <a:t>3</a:t>
            </a:r>
            <a:r>
              <a:rPr lang="en-US" sz="1100" dirty="0"/>
              <a:t>) </a:t>
            </a:r>
            <a:r>
              <a:rPr lang="en-US" sz="1100" dirty="0">
                <a:solidFill>
                  <a:srgbClr val="CC7832"/>
                </a:solidFill>
              </a:rPr>
              <a:t>as </a:t>
            </a:r>
            <a:r>
              <a:rPr lang="en-US" sz="1100" dirty="0" err="1"/>
              <a:t>salary_factor_yoy</a:t>
            </a:r>
            <a:br>
              <a:rPr lang="en-US" sz="1100" dirty="0"/>
            </a:br>
            <a:r>
              <a:rPr lang="en-US" sz="1100" dirty="0"/>
              <a:t>            </a:t>
            </a:r>
            <a:r>
              <a:rPr lang="en-US" sz="1100" dirty="0">
                <a:solidFill>
                  <a:srgbClr val="CC7832"/>
                </a:solidFill>
              </a:rPr>
              <a:t>from </a:t>
            </a:r>
            <a:r>
              <a:rPr lang="en-US" sz="1100" dirty="0" err="1"/>
              <a:t>averages_and_yoy</a:t>
            </a:r>
            <a:br>
              <a:rPr lang="en-US" sz="1100" dirty="0"/>
            </a:br>
            <a:r>
              <a:rPr lang="en-US" sz="1100" dirty="0">
                <a:solidFill>
                  <a:srgbClr val="CC7832"/>
                </a:solidFill>
              </a:rPr>
              <a:t>order by </a:t>
            </a:r>
            <a:r>
              <a:rPr lang="en-US" sz="1100" dirty="0" err="1">
                <a:solidFill>
                  <a:srgbClr val="9876AA"/>
                </a:solidFill>
              </a:rPr>
              <a:t>yearid</a:t>
            </a:r>
            <a:r>
              <a:rPr lang="en-US" sz="1100" dirty="0">
                <a:solidFill>
                  <a:srgbClr val="9876AA"/>
                </a:solidFill>
              </a:rPr>
              <a:t> </a:t>
            </a:r>
            <a:r>
              <a:rPr lang="en-US" sz="1100" dirty="0">
                <a:solidFill>
                  <a:srgbClr val="CC7832"/>
                </a:solidFill>
              </a:rPr>
              <a:t>desc;</a:t>
            </a:r>
            <a:endParaRPr lang="en-US" sz="1100" dirty="0"/>
          </a:p>
        </p:txBody>
      </p:sp>
      <p:sp>
        <p:nvSpPr>
          <p:cNvPr id="3" name="Title 2">
            <a:extLst>
              <a:ext uri="{FF2B5EF4-FFF2-40B4-BE49-F238E27FC236}">
                <a16:creationId xmlns:a16="http://schemas.microsoft.com/office/drawing/2014/main" id="{D3631BC4-5792-C548-B7AC-BED1B4C65316}"/>
              </a:ext>
            </a:extLst>
          </p:cNvPr>
          <p:cNvSpPr>
            <a:spLocks noGrp="1"/>
          </p:cNvSpPr>
          <p:nvPr>
            <p:ph type="title"/>
          </p:nvPr>
        </p:nvSpPr>
        <p:spPr/>
        <p:txBody>
          <a:bodyPr/>
          <a:lstStyle/>
          <a:p>
            <a:r>
              <a:rPr lang="en-US" dirty="0"/>
              <a:t>Hypothetical Normalization</a:t>
            </a:r>
          </a:p>
        </p:txBody>
      </p:sp>
      <p:pic>
        <p:nvPicPr>
          <p:cNvPr id="4" name="Picture 3">
            <a:extLst>
              <a:ext uri="{FF2B5EF4-FFF2-40B4-BE49-F238E27FC236}">
                <a16:creationId xmlns:a16="http://schemas.microsoft.com/office/drawing/2014/main" id="{F61BA7EA-D5C2-D440-8553-F0C1BCC0D87D}"/>
              </a:ext>
            </a:extLst>
          </p:cNvPr>
          <p:cNvPicPr>
            <a:picLocks noChangeAspect="1"/>
          </p:cNvPicPr>
          <p:nvPr/>
        </p:nvPicPr>
        <p:blipFill>
          <a:blip r:embed="rId2"/>
          <a:stretch>
            <a:fillRect/>
          </a:stretch>
        </p:blipFill>
        <p:spPr>
          <a:xfrm>
            <a:off x="4455638" y="524483"/>
            <a:ext cx="4535962" cy="1785493"/>
          </a:xfrm>
          <a:prstGeom prst="rect">
            <a:avLst/>
          </a:prstGeom>
        </p:spPr>
      </p:pic>
      <p:sp>
        <p:nvSpPr>
          <p:cNvPr id="5" name="Content Placeholder 1">
            <a:extLst>
              <a:ext uri="{FF2B5EF4-FFF2-40B4-BE49-F238E27FC236}">
                <a16:creationId xmlns:a16="http://schemas.microsoft.com/office/drawing/2014/main" id="{DADC3F1C-F505-734A-9A38-3A502D759156}"/>
              </a:ext>
            </a:extLst>
          </p:cNvPr>
          <p:cNvSpPr txBox="1">
            <a:spLocks/>
          </p:cNvSpPr>
          <p:nvPr/>
        </p:nvSpPr>
        <p:spPr>
          <a:xfrm>
            <a:off x="5061626" y="2390140"/>
            <a:ext cx="3853774" cy="216281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sz="1100" dirty="0"/>
          </a:p>
        </p:txBody>
      </p:sp>
      <p:sp>
        <p:nvSpPr>
          <p:cNvPr id="6" name="Content Placeholder 1">
            <a:extLst>
              <a:ext uri="{FF2B5EF4-FFF2-40B4-BE49-F238E27FC236}">
                <a16:creationId xmlns:a16="http://schemas.microsoft.com/office/drawing/2014/main" id="{F35DF26D-5D34-7D44-9EA6-FA0ECD3EDEDA}"/>
              </a:ext>
            </a:extLst>
          </p:cNvPr>
          <p:cNvSpPr txBox="1">
            <a:spLocks/>
          </p:cNvSpPr>
          <p:nvPr/>
        </p:nvSpPr>
        <p:spPr>
          <a:xfrm>
            <a:off x="5257800" y="2647950"/>
            <a:ext cx="4876800" cy="3505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00" dirty="0"/>
          </a:p>
        </p:txBody>
      </p:sp>
      <p:sp>
        <p:nvSpPr>
          <p:cNvPr id="7" name="Content Placeholder 1">
            <a:extLst>
              <a:ext uri="{FF2B5EF4-FFF2-40B4-BE49-F238E27FC236}">
                <a16:creationId xmlns:a16="http://schemas.microsoft.com/office/drawing/2014/main" id="{158A3F49-248D-A943-A1D1-D8542AA354DB}"/>
              </a:ext>
            </a:extLst>
          </p:cNvPr>
          <p:cNvSpPr txBox="1">
            <a:spLocks/>
          </p:cNvSpPr>
          <p:nvPr/>
        </p:nvSpPr>
        <p:spPr>
          <a:xfrm>
            <a:off x="4953001" y="2495550"/>
            <a:ext cx="4038600" cy="198119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 doubt very much that I got this correct.</a:t>
            </a:r>
          </a:p>
          <a:p>
            <a:r>
              <a:rPr lang="en-US" sz="1600" dirty="0"/>
              <a:t>But you get the basic idea:</a:t>
            </a:r>
          </a:p>
          <a:p>
            <a:pPr lvl="1"/>
            <a:r>
              <a:rPr lang="en-US" sz="1400" dirty="0"/>
              <a:t>Process core data from the domain.</a:t>
            </a:r>
          </a:p>
          <a:p>
            <a:pPr lvl="1"/>
            <a:r>
              <a:rPr lang="en-US" sz="1400" dirty="0"/>
              <a:t>Bring in external information to adjust.</a:t>
            </a:r>
          </a:p>
          <a:p>
            <a:r>
              <a:rPr lang="en-US" sz="1600" dirty="0"/>
              <a:t>Bring this together with the larger data, in this case to be able to talk about player performance relative to salary.</a:t>
            </a:r>
          </a:p>
        </p:txBody>
      </p:sp>
    </p:spTree>
    <p:extLst>
      <p:ext uri="{BB962C8B-B14F-4D97-AF65-F5344CB8AC3E}">
        <p14:creationId xmlns:p14="http://schemas.microsoft.com/office/powerpoint/2010/main" val="17614533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63C8B9-BDB8-C34E-BDF0-5D4B42C5018B}"/>
              </a:ext>
            </a:extLst>
          </p:cNvPr>
          <p:cNvSpPr>
            <a:spLocks noGrp="1"/>
          </p:cNvSpPr>
          <p:nvPr>
            <p:ph idx="1"/>
          </p:nvPr>
        </p:nvSpPr>
        <p:spPr/>
        <p:txBody>
          <a:bodyPr/>
          <a:lstStyle/>
          <a:p>
            <a:r>
              <a:rPr lang="en-US" dirty="0"/>
              <a:t>Scenario:</a:t>
            </a:r>
          </a:p>
          <a:p>
            <a:pPr lvl="1"/>
            <a:r>
              <a:rPr lang="en-US" dirty="0"/>
              <a:t>I need a catcher for my team.</a:t>
            </a:r>
          </a:p>
          <a:p>
            <a:pPr lvl="1"/>
            <a:r>
              <a:rPr lang="en-US" dirty="0"/>
              <a:t>I want to find the “best 5 batting catchers by year.”</a:t>
            </a:r>
          </a:p>
          <a:p>
            <a:pPr lvl="1"/>
            <a:r>
              <a:rPr lang="en-US" dirty="0"/>
              <a:t>I measure batting performance by </a:t>
            </a:r>
            <a:r>
              <a:rPr lang="en-US" i="1" dirty="0"/>
              <a:t>slugging percentage.</a:t>
            </a:r>
          </a:p>
          <a:p>
            <a:pPr lvl="1"/>
            <a:r>
              <a:rPr lang="en-US" dirty="0"/>
              <a:t>I want to normalize salary relative averages and CPI.</a:t>
            </a:r>
          </a:p>
          <a:p>
            <a:pPr lvl="1"/>
            <a:r>
              <a:rPr lang="en-US" dirty="0"/>
              <a:t>I do not want </a:t>
            </a:r>
            <a:r>
              <a:rPr lang="en-US" i="1" dirty="0"/>
              <a:t>absolute best.</a:t>
            </a:r>
            <a:r>
              <a:rPr lang="en-US" dirty="0"/>
              <a:t> I want best price performance, e.g. </a:t>
            </a:r>
            <a:br>
              <a:rPr lang="en-US" i="1" dirty="0"/>
            </a:br>
            <a:r>
              <a:rPr lang="en-US" i="1" dirty="0"/>
              <a:t>(slugging percentage)/(</a:t>
            </a:r>
            <a:r>
              <a:rPr lang="en-US" i="1" dirty="0" err="1"/>
              <a:t>normalized_salary</a:t>
            </a:r>
            <a:r>
              <a:rPr lang="en-US" i="1" dirty="0"/>
              <a:t>)</a:t>
            </a:r>
            <a:endParaRPr lang="en-US" dirty="0"/>
          </a:p>
        </p:txBody>
      </p:sp>
      <p:sp>
        <p:nvSpPr>
          <p:cNvPr id="3" name="Title 2">
            <a:extLst>
              <a:ext uri="{FF2B5EF4-FFF2-40B4-BE49-F238E27FC236}">
                <a16:creationId xmlns:a16="http://schemas.microsoft.com/office/drawing/2014/main" id="{A416CD4A-5439-2F44-8FD0-7E03474BE68E}"/>
              </a:ext>
            </a:extLst>
          </p:cNvPr>
          <p:cNvSpPr>
            <a:spLocks noGrp="1"/>
          </p:cNvSpPr>
          <p:nvPr>
            <p:ph type="title"/>
          </p:nvPr>
        </p:nvSpPr>
        <p:spPr/>
        <p:txBody>
          <a:bodyPr/>
          <a:lstStyle/>
          <a:p>
            <a:r>
              <a:rPr lang="en-US" dirty="0"/>
              <a:t>Hypothetical Player Choice</a:t>
            </a:r>
          </a:p>
        </p:txBody>
      </p:sp>
      <p:pic>
        <p:nvPicPr>
          <p:cNvPr id="4" name="Picture 3">
            <a:extLst>
              <a:ext uri="{FF2B5EF4-FFF2-40B4-BE49-F238E27FC236}">
                <a16:creationId xmlns:a16="http://schemas.microsoft.com/office/drawing/2014/main" id="{DB8D2842-AE8D-EC48-B942-BE9AD7CF2708}"/>
              </a:ext>
            </a:extLst>
          </p:cNvPr>
          <p:cNvPicPr>
            <a:picLocks noChangeAspect="1"/>
          </p:cNvPicPr>
          <p:nvPr/>
        </p:nvPicPr>
        <p:blipFill>
          <a:blip r:embed="rId2"/>
          <a:stretch>
            <a:fillRect/>
          </a:stretch>
        </p:blipFill>
        <p:spPr>
          <a:xfrm>
            <a:off x="0" y="3028950"/>
            <a:ext cx="9144000" cy="1141958"/>
          </a:xfrm>
          <a:prstGeom prst="rect">
            <a:avLst/>
          </a:prstGeom>
        </p:spPr>
      </p:pic>
      <p:sp>
        <p:nvSpPr>
          <p:cNvPr id="5" name="TextBox 4">
            <a:extLst>
              <a:ext uri="{FF2B5EF4-FFF2-40B4-BE49-F238E27FC236}">
                <a16:creationId xmlns:a16="http://schemas.microsoft.com/office/drawing/2014/main" id="{76F97209-124E-2144-A41E-016F56662501}"/>
              </a:ext>
            </a:extLst>
          </p:cNvPr>
          <p:cNvSpPr txBox="1"/>
          <p:nvPr/>
        </p:nvSpPr>
        <p:spPr>
          <a:xfrm>
            <a:off x="6389740" y="649426"/>
            <a:ext cx="1194943" cy="646331"/>
          </a:xfrm>
          <a:prstGeom prst="rect">
            <a:avLst/>
          </a:prstGeom>
          <a:noFill/>
        </p:spPr>
        <p:txBody>
          <a:bodyPr wrap="none" rtlCol="0">
            <a:spAutoFit/>
          </a:bodyPr>
          <a:lstStyle/>
          <a:p>
            <a:pPr algn="ctr"/>
            <a:r>
              <a:rPr lang="en-US" b="1" dirty="0">
                <a:solidFill>
                  <a:srgbClr val="FF0000"/>
                </a:solidFill>
              </a:rPr>
              <a:t>Switch to</a:t>
            </a:r>
            <a:br>
              <a:rPr lang="en-US" b="1" dirty="0">
                <a:solidFill>
                  <a:srgbClr val="FF0000"/>
                </a:solidFill>
              </a:rPr>
            </a:br>
            <a:r>
              <a:rPr lang="en-US" b="1" dirty="0">
                <a:solidFill>
                  <a:srgbClr val="FF0000"/>
                </a:solidFill>
              </a:rPr>
              <a:t>Notebook.</a:t>
            </a:r>
          </a:p>
        </p:txBody>
      </p:sp>
    </p:spTree>
    <p:extLst>
      <p:ext uri="{BB962C8B-B14F-4D97-AF65-F5344CB8AC3E}">
        <p14:creationId xmlns:p14="http://schemas.microsoft.com/office/powerpoint/2010/main" val="19414592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1E58E-B01F-3E40-B394-8DB86DC6BDD6}"/>
              </a:ext>
            </a:extLst>
          </p:cNvPr>
          <p:cNvSpPr>
            <a:spLocks noGrp="1"/>
          </p:cNvSpPr>
          <p:nvPr>
            <p:ph type="title"/>
          </p:nvPr>
        </p:nvSpPr>
        <p:spPr/>
        <p:txBody>
          <a:bodyPr/>
          <a:lstStyle/>
          <a:p>
            <a:r>
              <a:rPr lang="en-US" dirty="0"/>
              <a:t>Optimal Price/Performance Catcher</a:t>
            </a:r>
          </a:p>
        </p:txBody>
      </p:sp>
      <p:sp>
        <p:nvSpPr>
          <p:cNvPr id="5" name="Rectangle 4">
            <a:extLst>
              <a:ext uri="{FF2B5EF4-FFF2-40B4-BE49-F238E27FC236}">
                <a16:creationId xmlns:a16="http://schemas.microsoft.com/office/drawing/2014/main" id="{E9F095C4-B9F0-B64E-8350-8ABBC6AD261F}"/>
              </a:ext>
            </a:extLst>
          </p:cNvPr>
          <p:cNvSpPr/>
          <p:nvPr/>
        </p:nvSpPr>
        <p:spPr>
          <a:xfrm>
            <a:off x="172570" y="407435"/>
            <a:ext cx="8798860" cy="4385816"/>
          </a:xfrm>
          <a:prstGeom prst="rect">
            <a:avLst/>
          </a:prstGeom>
        </p:spPr>
        <p:txBody>
          <a:bodyPr wrap="square">
            <a:spAutoFit/>
          </a:bodyPr>
          <a:lstStyle/>
          <a:p>
            <a:r>
              <a:rPr lang="en-US" sz="900" dirty="0">
                <a:solidFill>
                  <a:srgbClr val="CC7832"/>
                </a:solidFill>
              </a:rPr>
              <a:t>with </a:t>
            </a:r>
            <a:r>
              <a:rPr lang="en-US" sz="900" dirty="0" err="1"/>
              <a:t>annual_batting_performance_salary</a:t>
            </a:r>
            <a:r>
              <a:rPr lang="en-US" sz="900" dirty="0"/>
              <a:t> </a:t>
            </a:r>
            <a:r>
              <a:rPr lang="en-US" sz="900" dirty="0">
                <a:solidFill>
                  <a:srgbClr val="CC7832"/>
                </a:solidFill>
              </a:rPr>
              <a:t>as</a:t>
            </a:r>
            <a:br>
              <a:rPr lang="en-US" sz="900" dirty="0">
                <a:solidFill>
                  <a:srgbClr val="CC7832"/>
                </a:solidFill>
              </a:rPr>
            </a:br>
            <a:r>
              <a:rPr lang="en-US" sz="900" dirty="0">
                <a:solidFill>
                  <a:srgbClr val="CC7832"/>
                </a:solidFill>
              </a:rPr>
              <a:t>         </a:t>
            </a:r>
            <a:r>
              <a:rPr lang="en-US" sz="900" dirty="0"/>
              <a:t>(</a:t>
            </a:r>
            <a:br>
              <a:rPr lang="en-US" sz="900" dirty="0"/>
            </a:br>
            <a:r>
              <a:rPr lang="en-US" sz="900" dirty="0"/>
              <a:t>             </a:t>
            </a:r>
            <a:r>
              <a:rPr lang="en-US" sz="900" dirty="0">
                <a:solidFill>
                  <a:srgbClr val="CC7832"/>
                </a:solidFill>
              </a:rPr>
              <a:t>select </a:t>
            </a:r>
            <a:r>
              <a:rPr lang="en-US" sz="900" dirty="0" err="1">
                <a:solidFill>
                  <a:srgbClr val="9876AA"/>
                </a:solidFill>
              </a:rPr>
              <a:t>playerid</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solidFill>
                  <a:srgbClr val="9876AA"/>
                </a:solidFill>
              </a:rPr>
              <a:t>yearid</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solidFill>
                  <a:srgbClr val="9876AA"/>
                </a:solidFill>
              </a:rPr>
              <a:t>app_g_c</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bat_h</a:t>
            </a:r>
            <a:r>
              <a:rPr lang="en-US" sz="900" dirty="0">
                <a:solidFill>
                  <a:srgbClr val="9876AA"/>
                </a:solidFill>
              </a:rPr>
              <a:t> </a:t>
            </a:r>
            <a:r>
              <a:rPr lang="en-US" sz="900" dirty="0"/>
              <a:t>/ </a:t>
            </a:r>
            <a:r>
              <a:rPr lang="en-US" sz="900" dirty="0">
                <a:solidFill>
                  <a:srgbClr val="FFC66D"/>
                </a:solidFill>
              </a:rPr>
              <a:t>if</a:t>
            </a:r>
            <a:r>
              <a:rPr lang="en-US" sz="900" dirty="0"/>
              <a:t>(</a:t>
            </a:r>
            <a:r>
              <a:rPr lang="en-US" sz="900" dirty="0" err="1">
                <a:solidFill>
                  <a:srgbClr val="9876AA"/>
                </a:solidFill>
              </a:rPr>
              <a:t>bat_ab</a:t>
            </a:r>
            <a:r>
              <a:rPr lang="en-US" sz="900" dirty="0">
                <a:solidFill>
                  <a:srgbClr val="9876AA"/>
                </a:solidFill>
              </a:rPr>
              <a:t> </a:t>
            </a:r>
            <a:r>
              <a:rPr lang="en-US" sz="900" dirty="0"/>
              <a:t>= </a:t>
            </a:r>
            <a:r>
              <a:rPr lang="en-US" sz="900" dirty="0">
                <a:solidFill>
                  <a:srgbClr val="6897BB"/>
                </a:solidFill>
              </a:rPr>
              <a:t>0</a:t>
            </a:r>
            <a:r>
              <a:rPr lang="en-US" sz="900" dirty="0">
                <a:solidFill>
                  <a:srgbClr val="CC7832"/>
                </a:solidFill>
              </a:rPr>
              <a:t>, NULL, </a:t>
            </a:r>
            <a:r>
              <a:rPr lang="en-US" sz="900" dirty="0" err="1">
                <a:solidFill>
                  <a:srgbClr val="9876AA"/>
                </a:solidFill>
              </a:rPr>
              <a:t>bat_ab</a:t>
            </a:r>
            <a:r>
              <a:rPr lang="en-US" sz="900" dirty="0"/>
              <a:t>))                                        </a:t>
            </a:r>
            <a:r>
              <a:rPr lang="en-US" sz="900" dirty="0">
                <a:solidFill>
                  <a:srgbClr val="CC7832"/>
                </a:solidFill>
              </a:rPr>
              <a:t>as </a:t>
            </a:r>
            <a:r>
              <a:rPr lang="en-US" sz="900" dirty="0" err="1"/>
              <a:t>bat_avg</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bat_h</a:t>
            </a:r>
            <a:r>
              <a:rPr lang="en-US" sz="900" dirty="0">
                <a:solidFill>
                  <a:srgbClr val="9876AA"/>
                </a:solidFill>
              </a:rPr>
              <a:t> </a:t>
            </a:r>
            <a:r>
              <a:rPr lang="en-US" sz="900" dirty="0"/>
              <a:t>+ </a:t>
            </a:r>
            <a:r>
              <a:rPr lang="en-US" sz="900" dirty="0">
                <a:solidFill>
                  <a:srgbClr val="9876AA"/>
                </a:solidFill>
              </a:rPr>
              <a:t>bb</a:t>
            </a:r>
            <a:r>
              <a:rPr lang="en-US" sz="900" dirty="0"/>
              <a:t>) / (</a:t>
            </a:r>
            <a:r>
              <a:rPr lang="en-US" sz="900" dirty="0" err="1">
                <a:solidFill>
                  <a:srgbClr val="9876AA"/>
                </a:solidFill>
              </a:rPr>
              <a:t>bat_ab</a:t>
            </a:r>
            <a:r>
              <a:rPr lang="en-US" sz="900" dirty="0">
                <a:solidFill>
                  <a:srgbClr val="9876AA"/>
                </a:solidFill>
              </a:rPr>
              <a:t> </a:t>
            </a:r>
            <a:r>
              <a:rPr lang="en-US" sz="900" dirty="0"/>
              <a:t>+ </a:t>
            </a:r>
            <a:r>
              <a:rPr lang="en-US" sz="900" dirty="0">
                <a:solidFill>
                  <a:srgbClr val="9876AA"/>
                </a:solidFill>
              </a:rPr>
              <a:t>bb</a:t>
            </a:r>
            <a:r>
              <a:rPr lang="en-US" sz="900" dirty="0"/>
              <a:t>))                                                </a:t>
            </a:r>
            <a:r>
              <a:rPr lang="en-US" sz="900" dirty="0">
                <a:solidFill>
                  <a:srgbClr val="CC7832"/>
                </a:solidFill>
              </a:rPr>
              <a:t>as </a:t>
            </a:r>
            <a:r>
              <a:rPr lang="en-US" sz="900" dirty="0" err="1"/>
              <a:t>bat_obp</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a:solidFill>
                  <a:srgbClr val="9876AA"/>
                </a:solidFill>
              </a:rPr>
              <a:t>bat_1 </a:t>
            </a:r>
            <a:r>
              <a:rPr lang="en-US" sz="900" dirty="0"/>
              <a:t>+ </a:t>
            </a:r>
            <a:r>
              <a:rPr lang="en-US" sz="900" dirty="0">
                <a:solidFill>
                  <a:srgbClr val="9876AA"/>
                </a:solidFill>
              </a:rPr>
              <a:t>bat_2 </a:t>
            </a:r>
            <a:r>
              <a:rPr lang="en-US" sz="900" dirty="0"/>
              <a:t>* </a:t>
            </a:r>
            <a:r>
              <a:rPr lang="en-US" sz="900" dirty="0">
                <a:solidFill>
                  <a:srgbClr val="6897BB"/>
                </a:solidFill>
              </a:rPr>
              <a:t>2 </a:t>
            </a:r>
            <a:r>
              <a:rPr lang="en-US" sz="900" dirty="0"/>
              <a:t>+ </a:t>
            </a:r>
            <a:r>
              <a:rPr lang="en-US" sz="900" dirty="0">
                <a:solidFill>
                  <a:srgbClr val="9876AA"/>
                </a:solidFill>
              </a:rPr>
              <a:t>bat_3 </a:t>
            </a:r>
            <a:r>
              <a:rPr lang="en-US" sz="900" dirty="0"/>
              <a:t>* </a:t>
            </a:r>
            <a:r>
              <a:rPr lang="en-US" sz="900" dirty="0">
                <a:solidFill>
                  <a:srgbClr val="6897BB"/>
                </a:solidFill>
              </a:rPr>
              <a:t>3 </a:t>
            </a:r>
            <a:r>
              <a:rPr lang="en-US" sz="900" dirty="0"/>
              <a:t>+ </a:t>
            </a:r>
            <a:r>
              <a:rPr lang="en-US" sz="900" dirty="0" err="1">
                <a:solidFill>
                  <a:srgbClr val="9876AA"/>
                </a:solidFill>
              </a:rPr>
              <a:t>bat_hr</a:t>
            </a:r>
            <a:r>
              <a:rPr lang="en-US" sz="900" dirty="0">
                <a:solidFill>
                  <a:srgbClr val="9876AA"/>
                </a:solidFill>
              </a:rPr>
              <a:t> </a:t>
            </a:r>
            <a:r>
              <a:rPr lang="en-US" sz="900" dirty="0"/>
              <a:t>* </a:t>
            </a:r>
            <a:r>
              <a:rPr lang="en-US" sz="900" dirty="0">
                <a:solidFill>
                  <a:srgbClr val="6897BB"/>
                </a:solidFill>
              </a:rPr>
              <a:t>4</a:t>
            </a:r>
            <a:r>
              <a:rPr lang="en-US" sz="900" dirty="0"/>
              <a:t>) / </a:t>
            </a:r>
            <a:r>
              <a:rPr lang="en-US" sz="900" dirty="0">
                <a:solidFill>
                  <a:srgbClr val="FFC66D"/>
                </a:solidFill>
              </a:rPr>
              <a:t>if</a:t>
            </a:r>
            <a:r>
              <a:rPr lang="en-US" sz="900" dirty="0"/>
              <a:t>(</a:t>
            </a:r>
            <a:r>
              <a:rPr lang="en-US" sz="900" dirty="0" err="1">
                <a:solidFill>
                  <a:srgbClr val="9876AA"/>
                </a:solidFill>
              </a:rPr>
              <a:t>bat_ab</a:t>
            </a:r>
            <a:r>
              <a:rPr lang="en-US" sz="900" dirty="0">
                <a:solidFill>
                  <a:srgbClr val="9876AA"/>
                </a:solidFill>
              </a:rPr>
              <a:t> </a:t>
            </a:r>
            <a:r>
              <a:rPr lang="en-US" sz="900" dirty="0"/>
              <a:t>= </a:t>
            </a:r>
            <a:r>
              <a:rPr lang="en-US" sz="900" dirty="0">
                <a:solidFill>
                  <a:srgbClr val="6897BB"/>
                </a:solidFill>
              </a:rPr>
              <a:t>0</a:t>
            </a:r>
            <a:r>
              <a:rPr lang="en-US" sz="900" dirty="0">
                <a:solidFill>
                  <a:srgbClr val="CC7832"/>
                </a:solidFill>
              </a:rPr>
              <a:t>, NULL, </a:t>
            </a:r>
            <a:r>
              <a:rPr lang="en-US" sz="900" dirty="0" err="1">
                <a:solidFill>
                  <a:srgbClr val="9876AA"/>
                </a:solidFill>
              </a:rPr>
              <a:t>bat_ab</a:t>
            </a:r>
            <a:r>
              <a:rPr lang="en-US" sz="900" dirty="0"/>
              <a:t>)) </a:t>
            </a:r>
            <a:r>
              <a:rPr lang="en-US" sz="900" dirty="0">
                <a:solidFill>
                  <a:srgbClr val="CC7832"/>
                </a:solidFill>
              </a:rPr>
              <a:t>as </a:t>
            </a:r>
            <a:r>
              <a:rPr lang="en-US" sz="900" dirty="0" err="1"/>
              <a:t>slg</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salary</a:t>
            </a:r>
            <a:br>
              <a:rPr lang="en-US" sz="900" dirty="0"/>
            </a:br>
            <a:r>
              <a:rPr lang="en-US" sz="900" dirty="0"/>
              <a:t>             </a:t>
            </a:r>
            <a:r>
              <a:rPr lang="en-US" sz="900" dirty="0">
                <a:solidFill>
                  <a:srgbClr val="CC7832"/>
                </a:solidFill>
              </a:rPr>
              <a:t>from </a:t>
            </a:r>
            <a:r>
              <a:rPr lang="en-US" sz="900" dirty="0" err="1"/>
              <a:t>player_performance_year</a:t>
            </a:r>
            <a:br>
              <a:rPr lang="en-US" sz="900" dirty="0"/>
            </a:br>
            <a:r>
              <a:rPr lang="en-US" sz="900" dirty="0"/>
              <a:t>                      </a:t>
            </a:r>
            <a:r>
              <a:rPr lang="en-US" sz="900" dirty="0">
                <a:solidFill>
                  <a:srgbClr val="CC7832"/>
                </a:solidFill>
              </a:rPr>
              <a:t>join</a:t>
            </a:r>
            <a:br>
              <a:rPr lang="en-US" sz="900" dirty="0">
                <a:solidFill>
                  <a:srgbClr val="CC7832"/>
                </a:solidFill>
              </a:rPr>
            </a:br>
            <a:r>
              <a:rPr lang="en-US" sz="900" dirty="0">
                <a:solidFill>
                  <a:srgbClr val="CC7832"/>
                </a:solidFill>
              </a:rPr>
              <a:t>                  </a:t>
            </a:r>
            <a:r>
              <a:rPr lang="en-US" sz="900" dirty="0"/>
              <a:t>(</a:t>
            </a:r>
            <a:r>
              <a:rPr lang="en-US" sz="900" dirty="0">
                <a:solidFill>
                  <a:srgbClr val="CC7832"/>
                </a:solidFill>
              </a:rPr>
              <a:t>select </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solidFill>
                  <a:srgbClr val="CC7832"/>
                </a:solidFill>
              </a:rPr>
              <a:t>, </a:t>
            </a:r>
            <a:r>
              <a:rPr lang="en-US" sz="900" dirty="0">
                <a:solidFill>
                  <a:srgbClr val="FFC66D"/>
                </a:solidFill>
              </a:rPr>
              <a:t>avg</a:t>
            </a:r>
            <a:r>
              <a:rPr lang="en-US" sz="900" dirty="0"/>
              <a:t>(</a:t>
            </a:r>
            <a:r>
              <a:rPr lang="en-US" sz="900" dirty="0">
                <a:solidFill>
                  <a:srgbClr val="9876AA"/>
                </a:solidFill>
              </a:rPr>
              <a:t>salary</a:t>
            </a:r>
            <a:r>
              <a:rPr lang="en-US" sz="900" dirty="0"/>
              <a:t>) </a:t>
            </a:r>
            <a:r>
              <a:rPr lang="en-US" sz="900" dirty="0">
                <a:solidFill>
                  <a:srgbClr val="CC7832"/>
                </a:solidFill>
              </a:rPr>
              <a:t>as </a:t>
            </a:r>
            <a:r>
              <a:rPr lang="en-US" sz="900" dirty="0"/>
              <a:t>salary</a:t>
            </a:r>
            <a:br>
              <a:rPr lang="en-US" sz="900" dirty="0"/>
            </a:br>
            <a:r>
              <a:rPr lang="en-US" sz="900" dirty="0"/>
              <a:t>                   </a:t>
            </a:r>
            <a:r>
              <a:rPr lang="en-US" sz="900" dirty="0">
                <a:solidFill>
                  <a:srgbClr val="CC7832"/>
                </a:solidFill>
              </a:rPr>
              <a:t>from </a:t>
            </a:r>
            <a:r>
              <a:rPr lang="en-US" sz="900" dirty="0" err="1"/>
              <a:t>lahmansbaseballdb.salaries</a:t>
            </a:r>
            <a:br>
              <a:rPr lang="en-US" sz="900" dirty="0"/>
            </a:br>
            <a:r>
              <a:rPr lang="en-US" sz="900" dirty="0"/>
              <a:t>                   </a:t>
            </a:r>
            <a:r>
              <a:rPr lang="en-US" sz="900" dirty="0">
                <a:solidFill>
                  <a:srgbClr val="CC7832"/>
                </a:solidFill>
              </a:rPr>
              <a:t>group by </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t>) </a:t>
            </a:r>
            <a:r>
              <a:rPr lang="en-US" sz="900" dirty="0">
                <a:solidFill>
                  <a:srgbClr val="CC7832"/>
                </a:solidFill>
              </a:rPr>
              <a:t>as </a:t>
            </a:r>
            <a:r>
              <a:rPr lang="en-US" sz="900" dirty="0"/>
              <a:t>a</a:t>
            </a:r>
            <a:br>
              <a:rPr lang="en-US" sz="900" dirty="0"/>
            </a:br>
            <a:r>
              <a:rPr lang="en-US" sz="900" dirty="0"/>
              <a:t>                  </a:t>
            </a:r>
            <a:r>
              <a:rPr lang="en-US" sz="900" dirty="0">
                <a:solidFill>
                  <a:srgbClr val="CC7832"/>
                </a:solidFill>
              </a:rPr>
              <a:t>using</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t>)</a:t>
            </a:r>
            <a:br>
              <a:rPr lang="en-US" sz="900" dirty="0"/>
            </a:br>
            <a:r>
              <a:rPr lang="en-US" sz="900" dirty="0"/>
              <a:t>             </a:t>
            </a:r>
            <a:r>
              <a:rPr lang="en-US" sz="900" dirty="0">
                <a:solidFill>
                  <a:srgbClr val="CC7832"/>
                </a:solidFill>
              </a:rPr>
              <a:t>where </a:t>
            </a:r>
            <a:r>
              <a:rPr lang="en-US" sz="900" dirty="0" err="1">
                <a:solidFill>
                  <a:srgbClr val="9876AA"/>
                </a:solidFill>
              </a:rPr>
              <a:t>bat_ab</a:t>
            </a:r>
            <a:r>
              <a:rPr lang="en-US" sz="900" dirty="0">
                <a:solidFill>
                  <a:srgbClr val="9876AA"/>
                </a:solidFill>
              </a:rPr>
              <a:t> </a:t>
            </a:r>
            <a:r>
              <a:rPr lang="en-US" sz="900" dirty="0"/>
              <a:t>&gt;= </a:t>
            </a:r>
            <a:r>
              <a:rPr lang="en-US" sz="900" dirty="0">
                <a:solidFill>
                  <a:srgbClr val="6897BB"/>
                </a:solidFill>
              </a:rPr>
              <a:t>100</a:t>
            </a:r>
            <a:br>
              <a:rPr lang="en-US" sz="900" dirty="0">
                <a:solidFill>
                  <a:srgbClr val="6897BB"/>
                </a:solidFill>
              </a:rPr>
            </a:br>
            <a:r>
              <a:rPr lang="en-US" sz="900" dirty="0">
                <a:solidFill>
                  <a:srgbClr val="6897BB"/>
                </a:solidFill>
              </a:rPr>
              <a:t>         </a:t>
            </a:r>
            <a:r>
              <a:rPr lang="en-US" sz="900" dirty="0"/>
              <a:t>)</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t>normalized_salary_batting_performance</a:t>
            </a:r>
            <a:r>
              <a:rPr lang="en-US" sz="900" dirty="0"/>
              <a:t> </a:t>
            </a:r>
            <a:r>
              <a:rPr lang="en-US" sz="900" dirty="0">
                <a:solidFill>
                  <a:srgbClr val="CC7832"/>
                </a:solidFill>
              </a:rPr>
              <a:t>as</a:t>
            </a:r>
            <a:br>
              <a:rPr lang="en-US" sz="900" dirty="0">
                <a:solidFill>
                  <a:srgbClr val="CC7832"/>
                </a:solidFill>
              </a:rPr>
            </a:br>
            <a:r>
              <a:rPr lang="en-US" sz="900" dirty="0">
                <a:solidFill>
                  <a:srgbClr val="CC7832"/>
                </a:solidFill>
              </a:rPr>
              <a:t>     </a:t>
            </a:r>
            <a:r>
              <a:rPr lang="en-US" sz="900" dirty="0"/>
              <a:t>(</a:t>
            </a:r>
            <a:br>
              <a:rPr lang="en-US" sz="900" dirty="0"/>
            </a:br>
            <a:r>
              <a:rPr lang="en-US" sz="900" dirty="0"/>
              <a:t>         </a:t>
            </a:r>
            <a:r>
              <a:rPr lang="en-US" sz="900" dirty="0">
                <a:solidFill>
                  <a:srgbClr val="CC7832"/>
                </a:solidFill>
              </a:rPr>
              <a:t>select </a:t>
            </a:r>
            <a:r>
              <a:rPr lang="en-US" sz="900" dirty="0" err="1">
                <a:solidFill>
                  <a:srgbClr val="9876AA"/>
                </a:solidFill>
              </a:rPr>
              <a:t>yearid</a:t>
            </a:r>
            <a:r>
              <a:rPr lang="en-US" sz="900" dirty="0">
                <a:solidFill>
                  <a:srgbClr val="CC7832"/>
                </a:solidFill>
              </a:rPr>
              <a:t>, </a:t>
            </a:r>
            <a:r>
              <a:rPr lang="en-US" sz="900" dirty="0" err="1">
                <a:solidFill>
                  <a:srgbClr val="9876AA"/>
                </a:solidFill>
              </a:rPr>
              <a:t>playerid</a:t>
            </a:r>
            <a:r>
              <a:rPr lang="en-US" sz="900" dirty="0">
                <a:solidFill>
                  <a:srgbClr val="CC7832"/>
                </a:solidFill>
              </a:rPr>
              <a:t>,  </a:t>
            </a:r>
            <a:r>
              <a:rPr lang="en-US" sz="900" dirty="0" err="1"/>
              <a:t>bat_obp</a:t>
            </a:r>
            <a:r>
              <a:rPr lang="en-US" sz="900" dirty="0">
                <a:solidFill>
                  <a:srgbClr val="CC7832"/>
                </a:solidFill>
              </a:rPr>
              <a:t>, </a:t>
            </a:r>
            <a:r>
              <a:rPr lang="en-US" sz="900" dirty="0" err="1"/>
              <a:t>slg</a:t>
            </a:r>
            <a:r>
              <a:rPr lang="en-US" sz="900" dirty="0">
                <a:solidFill>
                  <a:srgbClr val="CC7832"/>
                </a:solidFill>
              </a:rPr>
              <a:t>, </a:t>
            </a:r>
            <a:r>
              <a:rPr lang="en-US" sz="900" dirty="0" err="1">
                <a:solidFill>
                  <a:srgbClr val="9876AA"/>
                </a:solidFill>
              </a:rPr>
              <a:t>app_g_c</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solidFill>
                  <a:srgbClr val="FFC66D"/>
                </a:solidFill>
              </a:rPr>
              <a:t>round</a:t>
            </a:r>
            <a:r>
              <a:rPr lang="en-US" sz="900" dirty="0"/>
              <a:t>(salary/normalized_salary_averages.</a:t>
            </a:r>
            <a:r>
              <a:rPr lang="en-US" sz="900" dirty="0">
                <a:solidFill>
                  <a:srgbClr val="9876AA"/>
                </a:solidFill>
              </a:rPr>
              <a:t>salary_factor</a:t>
            </a:r>
            <a:r>
              <a:rPr lang="en-US" sz="900" dirty="0">
                <a:solidFill>
                  <a:srgbClr val="CC7832"/>
                </a:solidFill>
              </a:rPr>
              <a:t>,</a:t>
            </a:r>
            <a:r>
              <a:rPr lang="en-US" sz="900" dirty="0">
                <a:solidFill>
                  <a:srgbClr val="6897BB"/>
                </a:solidFill>
              </a:rPr>
              <a:t>3</a:t>
            </a:r>
            <a:r>
              <a:rPr lang="en-US" sz="900" dirty="0"/>
              <a:t>) </a:t>
            </a:r>
            <a:r>
              <a:rPr lang="en-US" sz="900" dirty="0">
                <a:solidFill>
                  <a:srgbClr val="CC7832"/>
                </a:solidFill>
              </a:rPr>
              <a:t>as </a:t>
            </a:r>
            <a:r>
              <a:rPr lang="en-US" sz="900" dirty="0" err="1"/>
              <a:t>relative_salary</a:t>
            </a:r>
            <a:r>
              <a:rPr lang="en-US" sz="900" dirty="0"/>
              <a:t> </a:t>
            </a:r>
            <a:r>
              <a:rPr lang="en-US" sz="900" dirty="0">
                <a:solidFill>
                  <a:srgbClr val="CC7832"/>
                </a:solidFill>
              </a:rPr>
              <a:t>from</a:t>
            </a:r>
            <a:br>
              <a:rPr lang="en-US" sz="900" dirty="0">
                <a:solidFill>
                  <a:srgbClr val="CC7832"/>
                </a:solidFill>
              </a:rPr>
            </a:br>
            <a:r>
              <a:rPr lang="en-US" sz="900" dirty="0">
                <a:solidFill>
                  <a:srgbClr val="CC7832"/>
                </a:solidFill>
              </a:rPr>
              <a:t>                  </a:t>
            </a:r>
            <a:r>
              <a:rPr lang="en-US" sz="900" dirty="0" err="1"/>
              <a:t>annual_batting_performance_salary</a:t>
            </a:r>
            <a:r>
              <a:rPr lang="en-US" sz="900" dirty="0"/>
              <a:t> </a:t>
            </a:r>
            <a:r>
              <a:rPr lang="en-US" sz="900" dirty="0">
                <a:solidFill>
                  <a:srgbClr val="CC7832"/>
                </a:solidFill>
              </a:rPr>
              <a:t>join</a:t>
            </a:r>
            <a:br>
              <a:rPr lang="en-US" sz="900" dirty="0">
                <a:solidFill>
                  <a:srgbClr val="CC7832"/>
                </a:solidFill>
              </a:rPr>
            </a:br>
            <a:r>
              <a:rPr lang="en-US" sz="900" dirty="0">
                <a:solidFill>
                  <a:srgbClr val="CC7832"/>
                </a:solidFill>
              </a:rPr>
              <a:t>                    </a:t>
            </a:r>
            <a:r>
              <a:rPr lang="en-US" sz="900" dirty="0" err="1"/>
              <a:t>normalized_salary_averages</a:t>
            </a:r>
            <a:r>
              <a:rPr lang="en-US" sz="900" dirty="0"/>
              <a:t> </a:t>
            </a:r>
            <a:r>
              <a:rPr lang="en-US" sz="900" dirty="0">
                <a:solidFill>
                  <a:srgbClr val="CC7832"/>
                </a:solidFill>
              </a:rPr>
              <a:t>using</a:t>
            </a:r>
            <a:r>
              <a:rPr lang="en-US" sz="900" dirty="0"/>
              <a:t>(</a:t>
            </a:r>
            <a:r>
              <a:rPr lang="en-US" sz="900" dirty="0" err="1">
                <a:solidFill>
                  <a:srgbClr val="9876AA"/>
                </a:solidFill>
              </a:rPr>
              <a:t>yearid</a:t>
            </a:r>
            <a:r>
              <a:rPr lang="en-US" sz="900" dirty="0"/>
              <a:t>)</a:t>
            </a:r>
            <a:br>
              <a:rPr lang="en-US" sz="900" dirty="0"/>
            </a:br>
            <a:r>
              <a:rPr lang="en-US" sz="900" dirty="0"/>
              <a:t>     )</a:t>
            </a:r>
            <a:br>
              <a:rPr lang="en-US" sz="900" dirty="0"/>
            </a:br>
            <a:r>
              <a:rPr lang="en-US" sz="900" dirty="0">
                <a:solidFill>
                  <a:srgbClr val="CC7832"/>
                </a:solidFill>
              </a:rPr>
              <a:t>select</a:t>
            </a:r>
            <a:br>
              <a:rPr lang="en-US" sz="900" dirty="0">
                <a:solidFill>
                  <a:srgbClr val="CC7832"/>
                </a:solidFill>
              </a:rPr>
            </a:br>
            <a:r>
              <a:rPr lang="en-US" sz="900" dirty="0">
                <a:solidFill>
                  <a:srgbClr val="CC7832"/>
                </a:solidFill>
              </a:rPr>
              <a:t>    </a:t>
            </a:r>
            <a:r>
              <a:rPr lang="en-US" sz="900" dirty="0" err="1">
                <a:solidFill>
                  <a:srgbClr val="9876AA"/>
                </a:solidFill>
              </a:rPr>
              <a:t>yearid</a:t>
            </a:r>
            <a:r>
              <a:rPr lang="en-US" sz="900" dirty="0">
                <a:solidFill>
                  <a:srgbClr val="CC7832"/>
                </a:solidFill>
              </a:rPr>
              <a:t>, </a:t>
            </a:r>
            <a:r>
              <a:rPr lang="en-US" sz="900" dirty="0" err="1">
                <a:solidFill>
                  <a:srgbClr val="9876AA"/>
                </a:solidFill>
              </a:rPr>
              <a:t>playerid</a:t>
            </a:r>
            <a:r>
              <a:rPr lang="en-US" sz="900" dirty="0">
                <a:solidFill>
                  <a:srgbClr val="CC7832"/>
                </a:solidFill>
              </a:rPr>
              <a:t>, </a:t>
            </a:r>
            <a:r>
              <a:rPr lang="en-US" sz="900" dirty="0" err="1">
                <a:solidFill>
                  <a:srgbClr val="9876AA"/>
                </a:solidFill>
              </a:rPr>
              <a:t>nameLast</a:t>
            </a:r>
            <a:r>
              <a:rPr lang="en-US" sz="900" dirty="0">
                <a:solidFill>
                  <a:srgbClr val="CC7832"/>
                </a:solidFill>
              </a:rPr>
              <a:t>, </a:t>
            </a:r>
            <a:r>
              <a:rPr lang="en-US" sz="900" dirty="0" err="1">
                <a:solidFill>
                  <a:srgbClr val="9876AA"/>
                </a:solidFill>
              </a:rPr>
              <a:t>nameFirst</a:t>
            </a:r>
            <a:r>
              <a:rPr lang="en-US" sz="900" dirty="0">
                <a:solidFill>
                  <a:srgbClr val="CC7832"/>
                </a:solidFill>
              </a:rPr>
              <a:t>, </a:t>
            </a:r>
            <a:r>
              <a:rPr lang="en-US" sz="900" dirty="0" err="1"/>
              <a:t>slg</a:t>
            </a:r>
            <a:r>
              <a:rPr lang="en-US" sz="900" dirty="0">
                <a:solidFill>
                  <a:srgbClr val="CC7832"/>
                </a:solidFill>
              </a:rPr>
              <a:t>, </a:t>
            </a:r>
            <a:r>
              <a:rPr lang="en-US" sz="900" dirty="0" err="1"/>
              <a:t>relative_salary</a:t>
            </a:r>
            <a:r>
              <a:rPr lang="en-US" sz="900" dirty="0">
                <a:solidFill>
                  <a:srgbClr val="CC7832"/>
                </a:solidFill>
              </a:rPr>
              <a:t>, </a:t>
            </a:r>
            <a:r>
              <a:rPr lang="en-US" sz="900" dirty="0">
                <a:solidFill>
                  <a:srgbClr val="FFC66D"/>
                </a:solidFill>
              </a:rPr>
              <a:t>round</a:t>
            </a:r>
            <a:r>
              <a:rPr lang="en-US" sz="900" dirty="0"/>
              <a:t>(</a:t>
            </a:r>
            <a:r>
              <a:rPr lang="en-US" sz="900" dirty="0" err="1"/>
              <a:t>slg</a:t>
            </a:r>
            <a:r>
              <a:rPr lang="en-US" sz="900" dirty="0"/>
              <a:t>/relative_salary</a:t>
            </a:r>
            <a:r>
              <a:rPr lang="en-US" sz="900" dirty="0">
                <a:solidFill>
                  <a:srgbClr val="CC7832"/>
                </a:solidFill>
              </a:rPr>
              <a:t>,</a:t>
            </a:r>
            <a:r>
              <a:rPr lang="en-US" sz="900" dirty="0">
                <a:solidFill>
                  <a:srgbClr val="6897BB"/>
                </a:solidFill>
              </a:rPr>
              <a:t>3</a:t>
            </a:r>
            <a:r>
              <a:rPr lang="en-US" sz="900" dirty="0"/>
              <a:t>) </a:t>
            </a:r>
            <a:r>
              <a:rPr lang="en-US" sz="900" dirty="0">
                <a:solidFill>
                  <a:srgbClr val="CC7832"/>
                </a:solidFill>
              </a:rPr>
              <a:t>as </a:t>
            </a:r>
            <a:r>
              <a:rPr lang="en-US" sz="900" dirty="0" err="1"/>
              <a:t>slg_per_salary</a:t>
            </a:r>
            <a:br>
              <a:rPr lang="en-US" sz="900" dirty="0"/>
            </a:br>
            <a:r>
              <a:rPr lang="en-US" sz="900" dirty="0">
                <a:solidFill>
                  <a:srgbClr val="CC7832"/>
                </a:solidFill>
              </a:rPr>
              <a:t>from </a:t>
            </a:r>
            <a:r>
              <a:rPr lang="en-US" sz="900" dirty="0" err="1"/>
              <a:t>normalized_salary_batting_performance</a:t>
            </a:r>
            <a:r>
              <a:rPr lang="en-US" sz="900" dirty="0"/>
              <a:t> </a:t>
            </a:r>
            <a:r>
              <a:rPr lang="en-US" sz="900" dirty="0">
                <a:solidFill>
                  <a:srgbClr val="CC7832"/>
                </a:solidFill>
              </a:rPr>
              <a:t>join </a:t>
            </a:r>
            <a:r>
              <a:rPr lang="en-US" sz="900" dirty="0" err="1"/>
              <a:t>lahmansbaseballdb.people</a:t>
            </a:r>
            <a:r>
              <a:rPr lang="en-US" sz="900" dirty="0"/>
              <a:t> </a:t>
            </a:r>
            <a:r>
              <a:rPr lang="en-US" sz="900" dirty="0">
                <a:solidFill>
                  <a:srgbClr val="CC7832"/>
                </a:solidFill>
              </a:rPr>
              <a:t>using</a:t>
            </a:r>
            <a:r>
              <a:rPr lang="en-US" sz="900" dirty="0"/>
              <a:t>(</a:t>
            </a:r>
            <a:r>
              <a:rPr lang="en-US" sz="900" dirty="0" err="1">
                <a:solidFill>
                  <a:srgbClr val="9876AA"/>
                </a:solidFill>
              </a:rPr>
              <a:t>playerid</a:t>
            </a:r>
            <a:r>
              <a:rPr lang="en-US" sz="900" dirty="0"/>
              <a:t>)</a:t>
            </a:r>
            <a:br>
              <a:rPr lang="en-US" sz="900" dirty="0"/>
            </a:br>
            <a:r>
              <a:rPr lang="en-US" sz="900" dirty="0"/>
              <a:t>    </a:t>
            </a:r>
            <a:r>
              <a:rPr lang="en-US" sz="900" dirty="0">
                <a:solidFill>
                  <a:srgbClr val="CC7832"/>
                </a:solidFill>
              </a:rPr>
              <a:t>where </a:t>
            </a:r>
            <a:r>
              <a:rPr lang="en-US" sz="900" dirty="0" err="1">
                <a:solidFill>
                  <a:srgbClr val="9876AA"/>
                </a:solidFill>
              </a:rPr>
              <a:t>app_g_c</a:t>
            </a:r>
            <a:r>
              <a:rPr lang="en-US" sz="900" dirty="0">
                <a:solidFill>
                  <a:srgbClr val="9876AA"/>
                </a:solidFill>
              </a:rPr>
              <a:t> </a:t>
            </a:r>
            <a:r>
              <a:rPr lang="en-US" sz="900" dirty="0"/>
              <a:t>&gt; </a:t>
            </a:r>
            <a:r>
              <a:rPr lang="en-US" sz="900" dirty="0">
                <a:solidFill>
                  <a:srgbClr val="6897BB"/>
                </a:solidFill>
              </a:rPr>
              <a:t>100</a:t>
            </a:r>
            <a:br>
              <a:rPr lang="en-US" sz="900" dirty="0">
                <a:solidFill>
                  <a:srgbClr val="6897BB"/>
                </a:solidFill>
              </a:rPr>
            </a:br>
            <a:r>
              <a:rPr lang="en-US" sz="900" dirty="0">
                <a:solidFill>
                  <a:srgbClr val="6897BB"/>
                </a:solidFill>
              </a:rPr>
              <a:t>    </a:t>
            </a:r>
            <a:r>
              <a:rPr lang="en-US" sz="900" dirty="0">
                <a:solidFill>
                  <a:srgbClr val="CC7832"/>
                </a:solidFill>
              </a:rPr>
              <a:t>order by </a:t>
            </a:r>
            <a:r>
              <a:rPr lang="en-US" sz="900" dirty="0" err="1"/>
              <a:t>slg_per_salary</a:t>
            </a:r>
            <a:r>
              <a:rPr lang="en-US" sz="900" dirty="0"/>
              <a:t> </a:t>
            </a:r>
            <a:r>
              <a:rPr lang="en-US" sz="900" dirty="0">
                <a:solidFill>
                  <a:srgbClr val="CC7832"/>
                </a:solidFill>
              </a:rPr>
              <a:t>desc</a:t>
            </a:r>
            <a:br>
              <a:rPr lang="en-US" sz="900" dirty="0">
                <a:solidFill>
                  <a:srgbClr val="CC7832"/>
                </a:solidFill>
              </a:rPr>
            </a:br>
            <a:r>
              <a:rPr lang="en-US" sz="900" dirty="0">
                <a:solidFill>
                  <a:srgbClr val="CC7832"/>
                </a:solidFill>
              </a:rPr>
              <a:t>limit </a:t>
            </a:r>
            <a:r>
              <a:rPr lang="en-US" sz="900" dirty="0">
                <a:solidFill>
                  <a:srgbClr val="6897BB"/>
                </a:solidFill>
              </a:rPr>
              <a:t>5</a:t>
            </a:r>
            <a:r>
              <a:rPr lang="en-US" sz="900" dirty="0">
                <a:solidFill>
                  <a:srgbClr val="CC7832"/>
                </a:solidFill>
              </a:rPr>
              <a:t>;</a:t>
            </a:r>
            <a:endParaRPr lang="en-US" sz="900" dirty="0"/>
          </a:p>
        </p:txBody>
      </p:sp>
      <p:sp>
        <p:nvSpPr>
          <p:cNvPr id="6" name="TextBox 5">
            <a:extLst>
              <a:ext uri="{FF2B5EF4-FFF2-40B4-BE49-F238E27FC236}">
                <a16:creationId xmlns:a16="http://schemas.microsoft.com/office/drawing/2014/main" id="{835F935F-1F68-FB4D-AA7E-91FFFDC05DD1}"/>
              </a:ext>
            </a:extLst>
          </p:cNvPr>
          <p:cNvSpPr txBox="1"/>
          <p:nvPr/>
        </p:nvSpPr>
        <p:spPr>
          <a:xfrm>
            <a:off x="5096386" y="514350"/>
            <a:ext cx="3879908" cy="4185761"/>
          </a:xfrm>
          <a:prstGeom prst="rect">
            <a:avLst/>
          </a:prstGeom>
          <a:noFill/>
        </p:spPr>
        <p:txBody>
          <a:bodyPr wrap="none" rtlCol="0">
            <a:spAutoFit/>
          </a:bodyPr>
          <a:lstStyle/>
          <a:p>
            <a:pPr marL="285750" indent="-285750">
              <a:buFont typeface="Arial" panose="020B0604020202020204" pitchFamily="34" charset="0"/>
              <a:buChar char="•"/>
            </a:pPr>
            <a:r>
              <a:rPr lang="en-US" sz="1400" dirty="0"/>
              <a:t>If I got that correct, it was a miracle.</a:t>
            </a:r>
          </a:p>
          <a:p>
            <a:pPr marL="285750" indent="-285750">
              <a:buFont typeface="Arial" panose="020B0604020202020204" pitchFamily="34" charset="0"/>
              <a:buChar char="•"/>
            </a:pPr>
            <a:r>
              <a:rPr lang="en-US" sz="1400" dirty="0"/>
              <a:t>The purpose wasn’t to win at Fantasy Baseball.</a:t>
            </a:r>
          </a:p>
          <a:p>
            <a:pPr marL="285750" indent="-285750">
              <a:buFont typeface="Arial" panose="020B0604020202020204" pitchFamily="34" charset="0"/>
              <a:buChar char="•"/>
            </a:pPr>
            <a:r>
              <a:rPr lang="en-US" sz="1400" dirty="0"/>
              <a:t>Just giving a feel for the types of things that</a:t>
            </a:r>
          </a:p>
          <a:p>
            <a:pPr marL="742950" lvl="1" indent="-285750">
              <a:buFont typeface="Arial" panose="020B0604020202020204" pitchFamily="34" charset="0"/>
              <a:buChar char="•"/>
            </a:pPr>
            <a:r>
              <a:rPr lang="en-US" sz="1400" dirty="0"/>
              <a:t>Will happen in HW3, HW4 (Project) in</a:t>
            </a:r>
          </a:p>
          <a:p>
            <a:pPr marL="742950" lvl="1" indent="-285750">
              <a:buFont typeface="Arial" panose="020B0604020202020204" pitchFamily="34" charset="0"/>
              <a:buChar char="•"/>
            </a:pPr>
            <a:r>
              <a:rPr lang="en-US" sz="1400" dirty="0"/>
              <a:t>Analysis Subsystem</a:t>
            </a:r>
          </a:p>
          <a:p>
            <a:pPr marL="285750" indent="-285750">
              <a:buFont typeface="Arial" panose="020B0604020202020204" pitchFamily="34" charset="0"/>
              <a:buChar char="•"/>
            </a:pPr>
            <a:r>
              <a:rPr lang="en-US" sz="1400" dirty="0"/>
              <a:t>The non-programming track will use tools:</a:t>
            </a:r>
          </a:p>
          <a:p>
            <a:pPr marL="742950" lvl="1" indent="-285750">
              <a:buFont typeface="Arial" panose="020B0604020202020204" pitchFamily="34" charset="0"/>
              <a:buChar char="•"/>
            </a:pPr>
            <a:r>
              <a:rPr lang="en-US" sz="1400" dirty="0" err="1"/>
              <a:t>Jupyter</a:t>
            </a:r>
            <a:endParaRPr lang="en-US" sz="1400" dirty="0"/>
          </a:p>
          <a:p>
            <a:pPr marL="742950" lvl="1" indent="-285750">
              <a:buFont typeface="Arial" panose="020B0604020202020204" pitchFamily="34" charset="0"/>
              <a:buChar char="•"/>
            </a:pPr>
            <a:r>
              <a:rPr lang="en-US" sz="1400" dirty="0" err="1"/>
              <a:t>SciKit</a:t>
            </a:r>
            <a:endParaRPr lang="en-US" sz="1400" dirty="0"/>
          </a:p>
          <a:p>
            <a:pPr marL="742950" lvl="1" indent="-285750">
              <a:buFont typeface="Arial" panose="020B0604020202020204" pitchFamily="34" charset="0"/>
              <a:buChar char="•"/>
            </a:pPr>
            <a:r>
              <a:rPr lang="en-US" sz="1400" dirty="0"/>
              <a:t>... ...</a:t>
            </a:r>
          </a:p>
          <a:p>
            <a:pPr marL="742950" lvl="1" indent="-285750">
              <a:buFont typeface="Arial" panose="020B0604020202020204" pitchFamily="34" charset="0"/>
              <a:buChar char="•"/>
            </a:pPr>
            <a:r>
              <a:rPr lang="en-US" sz="1400" dirty="0"/>
              <a:t>To analyze.</a:t>
            </a:r>
          </a:p>
          <a:p>
            <a:pPr marL="285750" indent="-285750">
              <a:buFont typeface="Arial" panose="020B0604020202020204" pitchFamily="34" charset="0"/>
              <a:buChar char="•"/>
            </a:pPr>
            <a:r>
              <a:rPr lang="en-US" sz="1400" dirty="0"/>
              <a:t>This is a database track. So, the programming</a:t>
            </a:r>
            <a:br>
              <a:rPr lang="en-US" sz="1400" dirty="0"/>
            </a:br>
            <a:r>
              <a:rPr lang="en-US" sz="1400" dirty="0"/>
              <a:t>track will also get some experience.</a:t>
            </a:r>
          </a:p>
          <a:p>
            <a:pPr marL="285750" indent="-285750">
              <a:buFont typeface="Arial" panose="020B0604020202020204" pitchFamily="34" charset="0"/>
              <a:buChar char="•"/>
            </a:pPr>
            <a:r>
              <a:rPr lang="en-US" sz="1400" dirty="0"/>
              <a:t>Process for both tracks:</a:t>
            </a:r>
          </a:p>
          <a:p>
            <a:pPr marL="742950" lvl="1" indent="-285750">
              <a:buFont typeface="Arial" panose="020B0604020202020204" pitchFamily="34" charset="0"/>
              <a:buChar char="•"/>
            </a:pPr>
            <a:r>
              <a:rPr lang="en-US" sz="1400" dirty="0"/>
              <a:t>You can pick your own data and domain</a:t>
            </a:r>
          </a:p>
          <a:p>
            <a:pPr marL="742950" lvl="1" indent="-285750">
              <a:buFont typeface="Arial" panose="020B0604020202020204" pitchFamily="34" charset="0"/>
              <a:buChar char="•"/>
            </a:pPr>
            <a:r>
              <a:rPr lang="en-US" sz="1400" dirty="0"/>
              <a:t>Or follow along with me.</a:t>
            </a:r>
          </a:p>
          <a:p>
            <a:pPr marL="285750" indent="-285750">
              <a:buFont typeface="Arial" panose="020B0604020202020204" pitchFamily="34" charset="0"/>
              <a:buChar char="•"/>
            </a:pPr>
            <a:r>
              <a:rPr lang="en-US" sz="1400" dirty="0"/>
              <a:t>There will be a set of criteria that you have to</a:t>
            </a:r>
            <a:br>
              <a:rPr lang="en-US" sz="1400" dirty="0"/>
            </a:br>
            <a:r>
              <a:rPr lang="en-US" sz="1400" dirty="0"/>
              <a:t>meet for each of HW4 and HW4, measure in:</a:t>
            </a:r>
          </a:p>
          <a:p>
            <a:pPr marL="742950" lvl="1" indent="-285750">
              <a:buFont typeface="Arial" panose="020B0604020202020204" pitchFamily="34" charset="0"/>
              <a:buChar char="•"/>
            </a:pPr>
            <a:r>
              <a:rPr lang="en-US" sz="1400" dirty="0"/>
              <a:t>Data model complexity.</a:t>
            </a:r>
          </a:p>
          <a:p>
            <a:pPr marL="742950" lvl="1" indent="-285750">
              <a:buFont typeface="Arial" panose="020B0604020202020204" pitchFamily="34" charset="0"/>
              <a:buChar char="•"/>
            </a:pPr>
            <a:r>
              <a:rPr lang="en-US" sz="1400" dirty="0"/>
              <a:t>Complexity of operations on the data.</a:t>
            </a:r>
          </a:p>
        </p:txBody>
      </p:sp>
    </p:spTree>
    <p:extLst>
      <p:ext uri="{BB962C8B-B14F-4D97-AF65-F5344CB8AC3E}">
        <p14:creationId xmlns:p14="http://schemas.microsoft.com/office/powerpoint/2010/main" val="5601928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93CB81-0EB1-A148-92E6-D61B24E630E5}"/>
              </a:ext>
            </a:extLst>
          </p:cNvPr>
          <p:cNvSpPr>
            <a:spLocks noGrp="1"/>
          </p:cNvSpPr>
          <p:nvPr>
            <p:ph idx="1"/>
          </p:nvPr>
        </p:nvSpPr>
        <p:spPr>
          <a:solidFill>
            <a:srgbClr val="92D050"/>
          </a:solidFill>
        </p:spPr>
        <p:txBody>
          <a:bodyPr/>
          <a:lstStyle/>
          <a:p>
            <a:r>
              <a:rPr lang="en-US" dirty="0"/>
              <a:t>Backup</a:t>
            </a:r>
          </a:p>
        </p:txBody>
      </p:sp>
      <p:sp>
        <p:nvSpPr>
          <p:cNvPr id="3" name="Title 2">
            <a:extLst>
              <a:ext uri="{FF2B5EF4-FFF2-40B4-BE49-F238E27FC236}">
                <a16:creationId xmlns:a16="http://schemas.microsoft.com/office/drawing/2014/main" id="{9C56B83A-FB2A-D04A-A806-2E21946106FB}"/>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2916357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00879" y="590550"/>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
        <p:nvSpPr>
          <p:cNvPr id="2" name="TextBox 1">
            <a:extLst>
              <a:ext uri="{FF2B5EF4-FFF2-40B4-BE49-F238E27FC236}">
                <a16:creationId xmlns:a16="http://schemas.microsoft.com/office/drawing/2014/main" id="{3E0F4C28-EA73-3549-A75D-9E9F0A19B0EA}"/>
              </a:ext>
            </a:extLst>
          </p:cNvPr>
          <p:cNvSpPr txBox="1"/>
          <p:nvPr/>
        </p:nvSpPr>
        <p:spPr>
          <a:xfrm>
            <a:off x="304800" y="4095750"/>
            <a:ext cx="8190832"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Module I, we explored how users interact with the (some) of the functions through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 and DML. In this module, we will explore </a:t>
            </a:r>
            <a:r>
              <a:rPr kumimoji="0" 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how</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DBMS implement the capabilities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“under the covers.” </a:t>
            </a:r>
          </a:p>
        </p:txBody>
      </p:sp>
    </p:spTree>
    <p:extLst>
      <p:ext uri="{BB962C8B-B14F-4D97-AF65-F5344CB8AC3E}">
        <p14:creationId xmlns:p14="http://schemas.microsoft.com/office/powerpoint/2010/main" val="10053016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5764E52D-B2E1-5F4C-AD87-677A9075F58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120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Disks, Files</a:t>
            </a:r>
            <a:br>
              <a:rPr lang="en-US" altLang="en-US" sz="2800" i="1" dirty="0">
                <a:solidFill>
                  <a:schemeClr val="bg1"/>
                </a:solidFill>
              </a:rPr>
            </a:br>
            <a:r>
              <a:rPr lang="en-US" altLang="en-US" sz="2800" i="1" dirty="0" err="1">
                <a:solidFill>
                  <a:schemeClr val="bg1"/>
                </a:solidFill>
              </a:rPr>
              <a:t>Input/Output</a:t>
            </a:r>
            <a:br>
              <a:rPr lang="en-US" altLang="en-US" sz="2800" i="1" dirty="0">
                <a:solidFill>
                  <a:schemeClr val="bg1"/>
                </a:solidFill>
              </a:rPr>
            </a:br>
            <a:r>
              <a:rPr lang="en-US" altLang="en-US" sz="2800" i="1" dirty="0">
                <a:solidFill>
                  <a:schemeClr val="bg1"/>
                </a:solidFill>
              </a:rPr>
              <a:t>Backup Material</a:t>
            </a:r>
          </a:p>
        </p:txBody>
      </p:sp>
    </p:spTree>
    <p:extLst>
      <p:ext uri="{BB962C8B-B14F-4D97-AF65-F5344CB8AC3E}">
        <p14:creationId xmlns:p14="http://schemas.microsoft.com/office/powerpoint/2010/main" val="36234580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57613B2E-59B5-49A5-951F-9240C5A6653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Interfaces</a:t>
            </a:r>
          </a:p>
        </p:txBody>
      </p:sp>
      <p:sp>
        <p:nvSpPr>
          <p:cNvPr id="31747" name="Rectangle 7">
            <a:extLst>
              <a:ext uri="{FF2B5EF4-FFF2-40B4-BE49-F238E27FC236}">
                <a16:creationId xmlns:a16="http://schemas.microsoft.com/office/drawing/2014/main" id="{2876C4B9-BD67-49C7-9BC7-C57B573F566A}"/>
              </a:ext>
            </a:extLst>
          </p:cNvPr>
          <p:cNvSpPr>
            <a:spLocks noGrp="1" noChangeArrowheads="1"/>
          </p:cNvSpPr>
          <p:nvPr>
            <p:ph idx="1"/>
          </p:nvPr>
        </p:nvSpPr>
        <p:spPr>
          <a:xfrm>
            <a:off x="1719262" y="792760"/>
            <a:ext cx="5719031" cy="3664940"/>
          </a:xfrm>
        </p:spPr>
        <p:txBody>
          <a:bodyPr/>
          <a:lstStyle/>
          <a:p>
            <a:pPr>
              <a:spcAft>
                <a:spcPts val="0"/>
              </a:spcAft>
            </a:pPr>
            <a:r>
              <a:rPr lang="en-US" altLang="en-US" dirty="0"/>
              <a:t>Disk interface standards families</a:t>
            </a:r>
          </a:p>
          <a:p>
            <a:pPr lvl="1">
              <a:spcAft>
                <a:spcPts val="0"/>
              </a:spcAft>
            </a:pPr>
            <a:r>
              <a:rPr lang="en-US" altLang="en-US" dirty="0">
                <a:solidFill>
                  <a:srgbClr val="002060"/>
                </a:solidFill>
              </a:rPr>
              <a:t>SATA</a:t>
            </a:r>
            <a:r>
              <a:rPr lang="en-US" altLang="en-US" dirty="0"/>
              <a:t> (Serial ATA) </a:t>
            </a:r>
          </a:p>
          <a:p>
            <a:pPr lvl="2">
              <a:spcAft>
                <a:spcPts val="0"/>
              </a:spcAft>
            </a:pPr>
            <a:r>
              <a:rPr lang="en-US" altLang="en-US" dirty="0"/>
              <a:t>SATA 3 supports data transfer speeds of up to 6 gigabits/sec</a:t>
            </a:r>
          </a:p>
          <a:p>
            <a:pPr lvl="1">
              <a:spcAft>
                <a:spcPts val="0"/>
              </a:spcAft>
            </a:pPr>
            <a:r>
              <a:rPr lang="en-US" altLang="en-US" dirty="0">
                <a:solidFill>
                  <a:srgbClr val="002060"/>
                </a:solidFill>
              </a:rPr>
              <a:t>SAS </a:t>
            </a:r>
            <a:r>
              <a:rPr lang="en-US" altLang="en-US" dirty="0"/>
              <a:t>(Serial Attached SCSI)</a:t>
            </a:r>
          </a:p>
          <a:p>
            <a:pPr lvl="2">
              <a:spcAft>
                <a:spcPts val="0"/>
              </a:spcAft>
            </a:pPr>
            <a:r>
              <a:rPr lang="en-US" altLang="en-US" dirty="0"/>
              <a:t>SAS Version 3 supports 12 gigabits/sec</a:t>
            </a:r>
          </a:p>
          <a:p>
            <a:pPr lvl="1">
              <a:spcAft>
                <a:spcPts val="0"/>
              </a:spcAft>
            </a:pPr>
            <a:r>
              <a:rPr lang="en-US" altLang="en-US" dirty="0" err="1"/>
              <a:t>NVMe</a:t>
            </a:r>
            <a:r>
              <a:rPr lang="en-US" altLang="en-US" dirty="0"/>
              <a:t> (Non-Volatile Memory Express) interface</a:t>
            </a:r>
          </a:p>
          <a:p>
            <a:pPr lvl="2">
              <a:spcAft>
                <a:spcPts val="0"/>
              </a:spcAft>
            </a:pPr>
            <a:r>
              <a:rPr lang="en-US" altLang="en-US" dirty="0"/>
              <a:t>Works with PCIe connectors to support lower latency and higher transfer rates</a:t>
            </a:r>
          </a:p>
          <a:p>
            <a:pPr lvl="2">
              <a:spcAft>
                <a:spcPts val="0"/>
              </a:spcAft>
            </a:pPr>
            <a:r>
              <a:rPr lang="en-US" altLang="en-US" dirty="0"/>
              <a:t>Supports data transfer rates of up to 24 gigabits/sec</a:t>
            </a:r>
          </a:p>
          <a:p>
            <a:pPr>
              <a:spcAft>
                <a:spcPts val="0"/>
              </a:spcAft>
            </a:pPr>
            <a:r>
              <a:rPr lang="en-US" altLang="en-US" dirty="0"/>
              <a:t>Disks usually connected directly to computer system</a:t>
            </a:r>
          </a:p>
          <a:p>
            <a:pPr>
              <a:spcAft>
                <a:spcPts val="0"/>
              </a:spcAft>
            </a:pPr>
            <a:r>
              <a:rPr lang="en-US" altLang="en-US" dirty="0"/>
              <a:t>In </a:t>
            </a:r>
            <a:r>
              <a:rPr lang="en-US" altLang="en-US" b="1" dirty="0">
                <a:solidFill>
                  <a:srgbClr val="002060"/>
                </a:solidFill>
              </a:rPr>
              <a:t>Storage Area Networks (SAN)</a:t>
            </a:r>
            <a:r>
              <a:rPr lang="en-US" altLang="en-US" dirty="0"/>
              <a:t>, a large number of disks are connected by a high-speed network to a number of servers</a:t>
            </a:r>
          </a:p>
          <a:p>
            <a:pPr>
              <a:spcAft>
                <a:spcPts val="0"/>
              </a:spcAft>
            </a:pPr>
            <a:r>
              <a:rPr lang="en-US" altLang="en-US" dirty="0"/>
              <a:t>In </a:t>
            </a:r>
            <a:r>
              <a:rPr lang="en-US" altLang="en-US" b="1" dirty="0">
                <a:solidFill>
                  <a:srgbClr val="002060"/>
                </a:solidFill>
              </a:rPr>
              <a:t>Network Attached Storage (NAS) </a:t>
            </a:r>
            <a:r>
              <a:rPr lang="en-US" altLang="en-US" dirty="0"/>
              <a:t>networked storage provides a file system interface using networked file system protocol, instead of providing a disk system interface</a:t>
            </a:r>
          </a:p>
          <a:p>
            <a:pPr>
              <a:lnSpc>
                <a:spcPct val="80000"/>
              </a:lnSpc>
            </a:pPr>
            <a:endParaRPr lang="en-US" altLang="en-US" dirty="0"/>
          </a:p>
        </p:txBody>
      </p:sp>
    </p:spTree>
    <p:extLst>
      <p:ext uri="{BB962C8B-B14F-4D97-AF65-F5344CB8AC3E}">
        <p14:creationId xmlns:p14="http://schemas.microsoft.com/office/powerpoint/2010/main" val="16447200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3FDDECEE-4421-4D3A-935D-A39AA4A0593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Magnetic Hard Disk Mechanism</a:t>
            </a:r>
          </a:p>
        </p:txBody>
      </p:sp>
      <p:sp>
        <p:nvSpPr>
          <p:cNvPr id="25603" name="Text Box 7">
            <a:extLst>
              <a:ext uri="{FF2B5EF4-FFF2-40B4-BE49-F238E27FC236}">
                <a16:creationId xmlns:a16="http://schemas.microsoft.com/office/drawing/2014/main" id="{383A3D0D-A7FB-452B-9B5E-1F5395298DAE}"/>
              </a:ext>
            </a:extLst>
          </p:cNvPr>
          <p:cNvSpPr txBox="1">
            <a:spLocks noChangeArrowheads="1"/>
          </p:cNvSpPr>
          <p:nvPr/>
        </p:nvSpPr>
        <p:spPr bwMode="auto">
          <a:xfrm>
            <a:off x="1934122" y="4122588"/>
            <a:ext cx="345479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Schematic diagram of magnetic disk drive</a:t>
            </a:r>
          </a:p>
        </p:txBody>
      </p:sp>
      <p:pic>
        <p:nvPicPr>
          <p:cNvPr id="6" name="Graphic 5">
            <a:extLst>
              <a:ext uri="{FF2B5EF4-FFF2-40B4-BE49-F238E27FC236}">
                <a16:creationId xmlns:a16="http://schemas.microsoft.com/office/drawing/2014/main" id="{FF4FCCFE-B406-41E1-841A-D5A95EB15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3873" y="2132138"/>
            <a:ext cx="1828709" cy="1321074"/>
          </a:xfrm>
          <a:prstGeom prst="rect">
            <a:avLst/>
          </a:prstGeom>
        </p:spPr>
      </p:pic>
      <p:sp>
        <p:nvSpPr>
          <p:cNvPr id="7" name="Text Box 7">
            <a:extLst>
              <a:ext uri="{FF2B5EF4-FFF2-40B4-BE49-F238E27FC236}">
                <a16:creationId xmlns:a16="http://schemas.microsoft.com/office/drawing/2014/main" id="{038E444E-9F58-437F-AF88-2CF2AE191FBF}"/>
              </a:ext>
            </a:extLst>
          </p:cNvPr>
          <p:cNvSpPr txBox="1">
            <a:spLocks noChangeArrowheads="1"/>
          </p:cNvSpPr>
          <p:nvPr/>
        </p:nvSpPr>
        <p:spPr bwMode="auto">
          <a:xfrm>
            <a:off x="5590018" y="4112218"/>
            <a:ext cx="2416046"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Photo of magnetic disk drive</a:t>
            </a:r>
          </a:p>
        </p:txBody>
      </p:sp>
      <p:pic>
        <p:nvPicPr>
          <p:cNvPr id="8" name="Graphic 7">
            <a:extLst>
              <a:ext uri="{FF2B5EF4-FFF2-40B4-BE49-F238E27FC236}">
                <a16:creationId xmlns:a16="http://schemas.microsoft.com/office/drawing/2014/main" id="{2BAC2392-ACCA-4691-9D6C-021EBB44FC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1363" y="1078940"/>
            <a:ext cx="3737057" cy="2907767"/>
          </a:xfrm>
          <a:prstGeom prst="rect">
            <a:avLst/>
          </a:prstGeom>
        </p:spPr>
      </p:pic>
    </p:spTree>
    <p:extLst>
      <p:ext uri="{BB962C8B-B14F-4D97-AF65-F5344CB8AC3E}">
        <p14:creationId xmlns:p14="http://schemas.microsoft.com/office/powerpoint/2010/main" val="6829481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0D2D6EE-D850-450C-BE5A-78C682873E9D}"/>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 (Cont.)</a:t>
            </a:r>
          </a:p>
        </p:txBody>
      </p:sp>
      <p:sp>
        <p:nvSpPr>
          <p:cNvPr id="44035" name="Rectangle 3">
            <a:extLst>
              <a:ext uri="{FF2B5EF4-FFF2-40B4-BE49-F238E27FC236}">
                <a16:creationId xmlns:a16="http://schemas.microsoft.com/office/drawing/2014/main" id="{06D8C081-0169-485C-B5B4-6929C9576EB4}"/>
              </a:ext>
            </a:extLst>
          </p:cNvPr>
          <p:cNvSpPr>
            <a:spLocks noGrp="1" noChangeArrowheads="1"/>
          </p:cNvSpPr>
          <p:nvPr>
            <p:ph type="body" idx="1"/>
          </p:nvPr>
        </p:nvSpPr>
        <p:spPr>
          <a:xfrm>
            <a:off x="1719263" y="686991"/>
            <a:ext cx="5790982" cy="4018360"/>
          </a:xfrm>
        </p:spPr>
        <p:txBody>
          <a:bodyPr/>
          <a:lstStyle/>
          <a:p>
            <a:r>
              <a:rPr lang="en-US" altLang="en-US" dirty="0"/>
              <a:t>Erase happens in units of </a:t>
            </a:r>
            <a:r>
              <a:rPr lang="en-US" altLang="en-US" b="1" dirty="0">
                <a:solidFill>
                  <a:srgbClr val="002060"/>
                </a:solidFill>
              </a:rPr>
              <a:t>erase block </a:t>
            </a:r>
          </a:p>
          <a:p>
            <a:pPr lvl="1"/>
            <a:r>
              <a:rPr lang="en-US" altLang="en-US" dirty="0"/>
              <a:t>Takes 2 to 5 </a:t>
            </a:r>
            <a:r>
              <a:rPr lang="en-US" altLang="en-US" dirty="0" err="1"/>
              <a:t>millisecs</a:t>
            </a:r>
            <a:endParaRPr lang="en-US" altLang="en-US" dirty="0"/>
          </a:p>
          <a:p>
            <a:pPr lvl="1"/>
            <a:r>
              <a:rPr lang="en-US" altLang="en-US" dirty="0"/>
              <a:t>Erase block typically 256 KB to 1 MB (128 to 256 pages)</a:t>
            </a:r>
          </a:p>
          <a:p>
            <a:r>
              <a:rPr lang="en-US" altLang="en-US" b="1" dirty="0">
                <a:solidFill>
                  <a:srgbClr val="002060"/>
                </a:solidFill>
              </a:rPr>
              <a:t>Remapping</a:t>
            </a:r>
            <a:r>
              <a:rPr lang="en-US" altLang="en-US" dirty="0"/>
              <a:t> of logical page addresses to physical page addresses avoids waiting for erase</a:t>
            </a:r>
          </a:p>
          <a:p>
            <a:r>
              <a:rPr lang="en-US" altLang="en-US" b="1" dirty="0">
                <a:solidFill>
                  <a:srgbClr val="002060"/>
                </a:solidFill>
              </a:rPr>
              <a:t>Flash translation table</a:t>
            </a:r>
            <a:r>
              <a:rPr lang="en-US" altLang="en-US" dirty="0">
                <a:solidFill>
                  <a:srgbClr val="002060"/>
                </a:solidFill>
              </a:rPr>
              <a:t> </a:t>
            </a:r>
            <a:r>
              <a:rPr lang="en-US" altLang="en-US" dirty="0"/>
              <a:t>tracks mapping</a:t>
            </a:r>
          </a:p>
          <a:p>
            <a:pPr lvl="1"/>
            <a:r>
              <a:rPr lang="en-US" altLang="en-US" dirty="0"/>
              <a:t>also stored in a label field of flash page</a:t>
            </a:r>
          </a:p>
          <a:p>
            <a:pPr lvl="1"/>
            <a:r>
              <a:rPr lang="en-US" altLang="en-US" dirty="0"/>
              <a:t>remapping carried out by </a:t>
            </a:r>
            <a:r>
              <a:rPr lang="en-US" altLang="en-US" b="1" dirty="0">
                <a:solidFill>
                  <a:srgbClr val="002060"/>
                </a:solidFill>
              </a:rPr>
              <a:t>flash translation layer</a:t>
            </a: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marL="342900" lvl="1" indent="0">
              <a:buNone/>
            </a:pPr>
            <a:endParaRPr lang="en-US" altLang="en-US" b="1" dirty="0">
              <a:solidFill>
                <a:srgbClr val="002060"/>
              </a:solidFill>
            </a:endParaRPr>
          </a:p>
          <a:p>
            <a:r>
              <a:rPr lang="en-US" altLang="en-US" dirty="0"/>
              <a:t>After 100,000 to 1,000,000 erases, erase block becomes unreliable and cannot be used</a:t>
            </a:r>
          </a:p>
          <a:p>
            <a:pPr lvl="1"/>
            <a:r>
              <a:rPr lang="en-US" altLang="en-US" b="1" dirty="0">
                <a:solidFill>
                  <a:srgbClr val="002060"/>
                </a:solidFill>
              </a:rPr>
              <a:t>wear leveling</a:t>
            </a:r>
          </a:p>
        </p:txBody>
      </p:sp>
      <p:pic>
        <p:nvPicPr>
          <p:cNvPr id="3" name="Picture 2"/>
          <p:cNvPicPr>
            <a:picLocks noChangeAspect="1"/>
          </p:cNvPicPr>
          <p:nvPr/>
        </p:nvPicPr>
        <p:blipFill>
          <a:blip r:embed="rId3"/>
          <a:stretch>
            <a:fillRect/>
          </a:stretch>
        </p:blipFill>
        <p:spPr>
          <a:xfrm>
            <a:off x="2844397" y="2755018"/>
            <a:ext cx="3179375" cy="1207904"/>
          </a:xfrm>
          <a:prstGeom prst="rect">
            <a:avLst/>
          </a:prstGeom>
        </p:spPr>
      </p:pic>
    </p:spTree>
    <p:extLst>
      <p:ext uri="{BB962C8B-B14F-4D97-AF65-F5344CB8AC3E}">
        <p14:creationId xmlns:p14="http://schemas.microsoft.com/office/powerpoint/2010/main" val="1133654127"/>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3F49-405A-4257-8C30-F15F5C785763}"/>
              </a:ext>
            </a:extLst>
          </p:cNvPr>
          <p:cNvSpPr>
            <a:spLocks noGrp="1"/>
          </p:cNvSpPr>
          <p:nvPr>
            <p:ph type="title"/>
          </p:nvPr>
        </p:nvSpPr>
        <p:spPr/>
        <p:txBody>
          <a:bodyPr/>
          <a:lstStyle/>
          <a:p>
            <a:r>
              <a:rPr lang="en-IN" dirty="0"/>
              <a:t>SSD Performance Metrics</a:t>
            </a:r>
          </a:p>
        </p:txBody>
      </p:sp>
      <p:sp>
        <p:nvSpPr>
          <p:cNvPr id="3" name="Content Placeholder 2">
            <a:extLst>
              <a:ext uri="{FF2B5EF4-FFF2-40B4-BE49-F238E27FC236}">
                <a16:creationId xmlns:a16="http://schemas.microsoft.com/office/drawing/2014/main" id="{2A7BA41C-E6B8-4FCD-A5F7-BB848A2A0F1D}"/>
              </a:ext>
            </a:extLst>
          </p:cNvPr>
          <p:cNvSpPr>
            <a:spLocks noGrp="1"/>
          </p:cNvSpPr>
          <p:nvPr>
            <p:ph idx="1"/>
          </p:nvPr>
        </p:nvSpPr>
        <p:spPr>
          <a:xfrm>
            <a:off x="1719263" y="820342"/>
            <a:ext cx="5728064" cy="3619775"/>
          </a:xfrm>
        </p:spPr>
        <p:txBody>
          <a:bodyPr/>
          <a:lstStyle/>
          <a:p>
            <a:r>
              <a:rPr lang="en-IN" dirty="0"/>
              <a:t>Random reads/writes per second</a:t>
            </a:r>
          </a:p>
          <a:p>
            <a:pPr lvl="1"/>
            <a:r>
              <a:rPr lang="en-IN" dirty="0"/>
              <a:t>Typical 4 KB reads:  10,000 reads per second (10,000 IOPS)</a:t>
            </a:r>
          </a:p>
          <a:p>
            <a:pPr lvl="1"/>
            <a:r>
              <a:rPr lang="en-IN" dirty="0"/>
              <a:t>Typical  4KB writes: 40,000 IOPS</a:t>
            </a:r>
          </a:p>
          <a:p>
            <a:pPr lvl="1"/>
            <a:r>
              <a:rPr lang="en-IN" dirty="0"/>
              <a:t>SSDs support parallel reads</a:t>
            </a:r>
          </a:p>
          <a:p>
            <a:pPr lvl="2"/>
            <a:r>
              <a:rPr lang="en-IN" dirty="0"/>
              <a:t>Typical 4KB reads: </a:t>
            </a:r>
          </a:p>
          <a:p>
            <a:pPr lvl="3"/>
            <a:r>
              <a:rPr lang="en-IN" dirty="0"/>
              <a:t>100,000 IOPS with 32 requests in parallel (QD-32) on SATA</a:t>
            </a:r>
          </a:p>
          <a:p>
            <a:pPr lvl="3"/>
            <a:r>
              <a:rPr lang="en-IN" dirty="0"/>
              <a:t>350,000 IOPS with QD-32 on </a:t>
            </a:r>
            <a:r>
              <a:rPr lang="en-IN" dirty="0" err="1"/>
              <a:t>NVMe</a:t>
            </a:r>
            <a:r>
              <a:rPr lang="en-IN" dirty="0"/>
              <a:t> PCIe</a:t>
            </a:r>
          </a:p>
          <a:p>
            <a:pPr lvl="2"/>
            <a:r>
              <a:rPr lang="en-IN" dirty="0"/>
              <a:t>Typical 4KB writes:</a:t>
            </a:r>
          </a:p>
          <a:p>
            <a:pPr lvl="3"/>
            <a:r>
              <a:rPr lang="en-IN" dirty="0"/>
              <a:t>100,000 IOPS with QD-32, even higher on some models</a:t>
            </a:r>
          </a:p>
          <a:p>
            <a:r>
              <a:rPr lang="en-IN" dirty="0"/>
              <a:t> Data transfer rate for sequential reads/writes</a:t>
            </a:r>
          </a:p>
          <a:p>
            <a:pPr lvl="1"/>
            <a:r>
              <a:rPr lang="en-IN" dirty="0"/>
              <a:t>400 MB/sec for SATA3, 2 to 3 GB/sec using </a:t>
            </a:r>
            <a:r>
              <a:rPr lang="en-IN" dirty="0" err="1"/>
              <a:t>NVMe</a:t>
            </a:r>
            <a:r>
              <a:rPr lang="en-IN" dirty="0"/>
              <a:t> PCIe</a:t>
            </a:r>
          </a:p>
          <a:p>
            <a:r>
              <a:rPr lang="en-IN" b="1" dirty="0"/>
              <a:t>Hybrid disks</a:t>
            </a:r>
            <a:r>
              <a:rPr lang="en-IN" dirty="0"/>
              <a:t>: combine small amount of flash cache with larger magnetic disk</a:t>
            </a:r>
          </a:p>
        </p:txBody>
      </p:sp>
    </p:spTree>
    <p:extLst>
      <p:ext uri="{BB962C8B-B14F-4D97-AF65-F5344CB8AC3E}">
        <p14:creationId xmlns:p14="http://schemas.microsoft.com/office/powerpoint/2010/main" val="14672265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B19D-9ABA-4BD3-844E-7CD1F0DF2FFF}"/>
              </a:ext>
            </a:extLst>
          </p:cNvPr>
          <p:cNvSpPr>
            <a:spLocks noGrp="1"/>
          </p:cNvSpPr>
          <p:nvPr>
            <p:ph type="title"/>
          </p:nvPr>
        </p:nvSpPr>
        <p:spPr/>
        <p:txBody>
          <a:bodyPr/>
          <a:lstStyle/>
          <a:p>
            <a:r>
              <a:rPr lang="en-IN" dirty="0"/>
              <a:t>Storage Class Memory</a:t>
            </a:r>
          </a:p>
        </p:txBody>
      </p:sp>
      <p:sp>
        <p:nvSpPr>
          <p:cNvPr id="3" name="Content Placeholder 2">
            <a:extLst>
              <a:ext uri="{FF2B5EF4-FFF2-40B4-BE49-F238E27FC236}">
                <a16:creationId xmlns:a16="http://schemas.microsoft.com/office/drawing/2014/main" id="{D1802700-F9A5-42A6-A266-4C077076FE44}"/>
              </a:ext>
            </a:extLst>
          </p:cNvPr>
          <p:cNvSpPr>
            <a:spLocks noGrp="1"/>
          </p:cNvSpPr>
          <p:nvPr>
            <p:ph idx="1"/>
          </p:nvPr>
        </p:nvSpPr>
        <p:spPr>
          <a:xfrm>
            <a:off x="1719263" y="843175"/>
            <a:ext cx="5816149" cy="2585825"/>
          </a:xfrm>
        </p:spPr>
        <p:txBody>
          <a:bodyPr/>
          <a:lstStyle/>
          <a:p>
            <a:pPr>
              <a:spcAft>
                <a:spcPts val="0"/>
              </a:spcAft>
            </a:pPr>
            <a:r>
              <a:rPr lang="en-IN" dirty="0"/>
              <a:t>3D-XPoint memory technology pioneered by Intel</a:t>
            </a:r>
          </a:p>
          <a:p>
            <a:pPr>
              <a:spcAft>
                <a:spcPts val="0"/>
              </a:spcAft>
            </a:pPr>
            <a:r>
              <a:rPr lang="en-IN" dirty="0"/>
              <a:t>Available as Intel </a:t>
            </a:r>
            <a:r>
              <a:rPr lang="en-IN" dirty="0" err="1"/>
              <a:t>Optane</a:t>
            </a:r>
            <a:endParaRPr lang="en-IN" dirty="0"/>
          </a:p>
          <a:p>
            <a:pPr lvl="1">
              <a:spcAft>
                <a:spcPts val="0"/>
              </a:spcAft>
            </a:pPr>
            <a:r>
              <a:rPr lang="en-IN" dirty="0"/>
              <a:t>SSD interface shipped from 2017</a:t>
            </a:r>
          </a:p>
          <a:p>
            <a:pPr lvl="2">
              <a:spcAft>
                <a:spcPts val="0"/>
              </a:spcAft>
            </a:pPr>
            <a:r>
              <a:rPr lang="en-IN" dirty="0"/>
              <a:t>Allows lower latency than flash SSDs</a:t>
            </a:r>
          </a:p>
          <a:p>
            <a:pPr lvl="1">
              <a:spcAft>
                <a:spcPts val="0"/>
              </a:spcAft>
            </a:pPr>
            <a:r>
              <a:rPr lang="en-IN" dirty="0"/>
              <a:t>Non-volatile memory interface announced in 2018</a:t>
            </a:r>
          </a:p>
          <a:p>
            <a:pPr lvl="2">
              <a:spcAft>
                <a:spcPts val="0"/>
              </a:spcAft>
            </a:pPr>
            <a:r>
              <a:rPr lang="en-IN" dirty="0"/>
              <a:t>Supports direct access to words, at speeds comparable to main-memory speeds</a:t>
            </a:r>
          </a:p>
        </p:txBody>
      </p:sp>
    </p:spTree>
    <p:extLst>
      <p:ext uri="{BB962C8B-B14F-4D97-AF65-F5344CB8AC3E}">
        <p14:creationId xmlns:p14="http://schemas.microsoft.com/office/powerpoint/2010/main" val="38553028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3" y="820341"/>
            <a:ext cx="5793159" cy="2555906"/>
          </a:xfrm>
        </p:spPr>
        <p:txBody>
          <a:bodyPr/>
          <a:lstStyle/>
          <a:p>
            <a:r>
              <a:rPr lang="en-US" altLang="en-US" dirty="0"/>
              <a:t>Schemes to provide redundancy at lower cost by using disk striping combined with parity bits</a:t>
            </a:r>
          </a:p>
          <a:p>
            <a:pPr lvl="1"/>
            <a:r>
              <a:rPr lang="en-US" altLang="en-US" dirty="0"/>
              <a:t>Different RAID organizations, or RAID levels, have differing cost, performance and reliability characteristics</a:t>
            </a:r>
          </a:p>
          <a:p>
            <a:r>
              <a:rPr lang="en-US" altLang="en-US" b="1" dirty="0">
                <a:solidFill>
                  <a:srgbClr val="002060"/>
                </a:solidFill>
              </a:rPr>
              <a:t>RAID Level 0</a:t>
            </a:r>
            <a:r>
              <a:rPr lang="en-US" altLang="en-US" dirty="0"/>
              <a:t>:  </a:t>
            </a:r>
            <a:r>
              <a:rPr lang="en-US" altLang="en-US" dirty="0">
                <a:solidFill>
                  <a:srgbClr val="002060"/>
                </a:solidFill>
              </a:rPr>
              <a:t>Block striping; non-redundant</a:t>
            </a:r>
            <a:r>
              <a:rPr lang="en-US" altLang="en-US" dirty="0">
                <a:solidFill>
                  <a:schemeClr val="tx2"/>
                </a:solidFill>
              </a:rPr>
              <a:t>.</a:t>
            </a:r>
            <a:r>
              <a:rPr lang="en-US" altLang="en-US" dirty="0"/>
              <a:t> </a:t>
            </a:r>
          </a:p>
          <a:p>
            <a:pPr lvl="1">
              <a:buClr>
                <a:schemeClr val="hlink"/>
              </a:buClr>
            </a:pPr>
            <a:r>
              <a:rPr lang="en-US" altLang="en-US" dirty="0"/>
              <a:t> Used in high-performance applications where data loss is not critical. </a:t>
            </a:r>
          </a:p>
          <a:p>
            <a:r>
              <a:rPr lang="en-US" altLang="en-US" b="1" dirty="0">
                <a:solidFill>
                  <a:srgbClr val="002060"/>
                </a:solidFill>
              </a:rPr>
              <a:t>RAID Level 1</a:t>
            </a:r>
            <a:r>
              <a:rPr lang="en-US" altLang="en-US" dirty="0"/>
              <a:t>:  </a:t>
            </a:r>
            <a:r>
              <a:rPr lang="en-US" altLang="en-US" dirty="0">
                <a:solidFill>
                  <a:srgbClr val="002060"/>
                </a:solidFill>
              </a:rPr>
              <a:t>Mirrored disks </a:t>
            </a:r>
            <a:r>
              <a:rPr lang="en-US" altLang="en-US" dirty="0"/>
              <a:t>with block striping</a:t>
            </a:r>
          </a:p>
          <a:p>
            <a:pPr lvl="1">
              <a:buClr>
                <a:schemeClr val="hlink"/>
              </a:buClr>
            </a:pPr>
            <a:r>
              <a:rPr lang="en-US" altLang="en-US" dirty="0"/>
              <a:t>Offers best write performance.  </a:t>
            </a:r>
          </a:p>
          <a:p>
            <a:pPr lvl="1">
              <a:buClr>
                <a:schemeClr val="hlink"/>
              </a:buClr>
            </a:pPr>
            <a:r>
              <a:rPr lang="en-US" altLang="en-US" dirty="0"/>
              <a:t>Popular for applications such as storing log files in a database system.</a:t>
            </a:r>
          </a:p>
          <a:p>
            <a:pPr>
              <a:buClr>
                <a:schemeClr val="hlink"/>
              </a:buClr>
            </a:pPr>
            <a:endParaRPr lang="en-US" altLang="en-US" dirty="0"/>
          </a:p>
          <a:p>
            <a:endParaRPr lang="en-US" altLang="en-US" dirty="0"/>
          </a:p>
        </p:txBody>
      </p:sp>
      <p:pic>
        <p:nvPicPr>
          <p:cNvPr id="7" name="Graphic 6">
            <a:extLst>
              <a:ext uri="{FF2B5EF4-FFF2-40B4-BE49-F238E27FC236}">
                <a16:creationId xmlns:a16="http://schemas.microsoft.com/office/drawing/2014/main" id="{CE7CA23F-2547-47A0-8457-A31E5C45A3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53244"/>
          <a:stretch/>
        </p:blipFill>
        <p:spPr>
          <a:xfrm>
            <a:off x="3103120" y="3281548"/>
            <a:ext cx="2709593" cy="1162973"/>
          </a:xfrm>
          <a:prstGeom prst="rect">
            <a:avLst/>
          </a:prstGeom>
        </p:spPr>
      </p:pic>
    </p:spTree>
    <p:extLst>
      <p:ext uri="{BB962C8B-B14F-4D97-AF65-F5344CB8AC3E}">
        <p14:creationId xmlns:p14="http://schemas.microsoft.com/office/powerpoint/2010/main" val="4492730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RAID Levels (Cont.)</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4" y="868342"/>
            <a:ext cx="5696605" cy="2378585"/>
          </a:xfrm>
        </p:spPr>
        <p:txBody>
          <a:bodyPr/>
          <a:lstStyle/>
          <a:p>
            <a:pPr>
              <a:spcAft>
                <a:spcPts val="0"/>
              </a:spcAft>
            </a:pPr>
            <a:r>
              <a:rPr lang="en-US" altLang="en-US" b="1" dirty="0">
                <a:solidFill>
                  <a:srgbClr val="002060"/>
                </a:solidFill>
              </a:rPr>
              <a:t>Parity blocks</a:t>
            </a:r>
            <a:r>
              <a:rPr lang="en-US" altLang="en-US" dirty="0"/>
              <a:t>: Parity block </a:t>
            </a:r>
            <a:r>
              <a:rPr lang="en-US" altLang="en-US" i="1" dirty="0"/>
              <a:t>j</a:t>
            </a:r>
            <a:r>
              <a:rPr lang="en-US" altLang="en-US" dirty="0"/>
              <a:t> stores XOR of bits from block </a:t>
            </a:r>
            <a:r>
              <a:rPr lang="en-US" altLang="en-US" i="1" dirty="0"/>
              <a:t>j </a:t>
            </a:r>
            <a:r>
              <a:rPr lang="en-US" altLang="en-US" dirty="0"/>
              <a:t> of each disk</a:t>
            </a:r>
          </a:p>
          <a:p>
            <a:pPr lvl="1">
              <a:spcAft>
                <a:spcPts val="0"/>
              </a:spcAft>
            </a:pPr>
            <a:r>
              <a:rPr lang="en-US" altLang="en-US" dirty="0"/>
              <a:t>When writing data to a block </a:t>
            </a:r>
            <a:r>
              <a:rPr lang="en-US" altLang="en-US" i="1" dirty="0"/>
              <a:t>j</a:t>
            </a:r>
            <a:r>
              <a:rPr lang="en-US" altLang="en-US" dirty="0"/>
              <a:t>, parity block </a:t>
            </a:r>
            <a:r>
              <a:rPr lang="en-US" altLang="en-US" i="1" dirty="0"/>
              <a:t>j </a:t>
            </a:r>
            <a:r>
              <a:rPr lang="en-US" altLang="en-US" dirty="0"/>
              <a:t>must also be computed and written to disk</a:t>
            </a:r>
          </a:p>
          <a:p>
            <a:pPr lvl="2">
              <a:spcAft>
                <a:spcPts val="0"/>
              </a:spcAft>
            </a:pPr>
            <a:r>
              <a:rPr lang="en-US" altLang="en-US" dirty="0"/>
              <a:t>Can be done by using old parity block, old value of current block and new value of current block (2 block reads + 2 block writes)</a:t>
            </a:r>
          </a:p>
          <a:p>
            <a:pPr lvl="2">
              <a:spcAft>
                <a:spcPts val="0"/>
              </a:spcAft>
            </a:pPr>
            <a:r>
              <a:rPr lang="en-US" altLang="en-US" dirty="0"/>
              <a:t>Or by recomputing the parity value using the new values of blocks corresponding to the parity block</a:t>
            </a:r>
          </a:p>
          <a:p>
            <a:pPr lvl="3">
              <a:spcAft>
                <a:spcPts val="0"/>
              </a:spcAft>
            </a:pPr>
            <a:r>
              <a:rPr lang="en-US" altLang="en-US" dirty="0"/>
              <a:t>More efficient for writing large amounts of data sequentially</a:t>
            </a:r>
          </a:p>
          <a:p>
            <a:pPr lvl="1">
              <a:spcAft>
                <a:spcPts val="0"/>
              </a:spcAft>
            </a:pPr>
            <a:r>
              <a:rPr lang="en-US" altLang="en-US" dirty="0"/>
              <a:t>To recover data for a block, compute XOR of bits from all other blocks in the set including the parity block</a:t>
            </a:r>
          </a:p>
          <a:p>
            <a:pPr lvl="1"/>
            <a:endParaRPr lang="en-US" altLang="en-US" dirty="0"/>
          </a:p>
          <a:p>
            <a:pPr>
              <a:buClr>
                <a:schemeClr val="hlink"/>
              </a:buClr>
            </a:pPr>
            <a:endParaRPr lang="en-US" altLang="en-US" dirty="0"/>
          </a:p>
          <a:p>
            <a:endParaRPr lang="en-US" altLang="en-US" dirty="0"/>
          </a:p>
        </p:txBody>
      </p:sp>
    </p:spTree>
    <p:extLst>
      <p:ext uri="{BB962C8B-B14F-4D97-AF65-F5344CB8AC3E}">
        <p14:creationId xmlns:p14="http://schemas.microsoft.com/office/powerpoint/2010/main" val="26691344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2A6E759D-8359-428A-ACB2-E64172034A4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0419" name="Rectangle 3">
            <a:extLst>
              <a:ext uri="{FF2B5EF4-FFF2-40B4-BE49-F238E27FC236}">
                <a16:creationId xmlns:a16="http://schemas.microsoft.com/office/drawing/2014/main" id="{C937C857-41AF-435A-9848-5C396E32A55E}"/>
              </a:ext>
            </a:extLst>
          </p:cNvPr>
          <p:cNvSpPr>
            <a:spLocks noGrp="1" noChangeArrowheads="1"/>
          </p:cNvSpPr>
          <p:nvPr>
            <p:ph type="body" idx="1"/>
          </p:nvPr>
        </p:nvSpPr>
        <p:spPr>
          <a:xfrm>
            <a:off x="1719263" y="874553"/>
            <a:ext cx="5684022" cy="1121301"/>
          </a:xfrm>
        </p:spPr>
        <p:txBody>
          <a:bodyPr/>
          <a:lstStyle/>
          <a:p>
            <a:pPr>
              <a:spcAft>
                <a:spcPts val="0"/>
              </a:spcAft>
            </a:pPr>
            <a:r>
              <a:rPr lang="en-US" altLang="en-US" b="1" dirty="0">
                <a:solidFill>
                  <a:srgbClr val="002060"/>
                </a:solidFill>
              </a:rPr>
              <a:t>RAID Level 5</a:t>
            </a:r>
            <a:r>
              <a:rPr lang="en-US" altLang="en-US" b="1" dirty="0"/>
              <a:t>: </a:t>
            </a:r>
            <a:r>
              <a:rPr lang="en-US" altLang="en-US" dirty="0"/>
              <a:t> </a:t>
            </a:r>
            <a:r>
              <a:rPr lang="en-US" altLang="en-US" dirty="0">
                <a:solidFill>
                  <a:srgbClr val="002060"/>
                </a:solidFill>
              </a:rPr>
              <a:t>Block-Interleaved Distributed Parity</a:t>
            </a:r>
            <a:r>
              <a:rPr lang="en-US" altLang="en-US" dirty="0"/>
              <a:t>; partitions data and parity among all</a:t>
            </a:r>
            <a:r>
              <a:rPr lang="en-US" altLang="en-US" i="1" dirty="0"/>
              <a:t> N</a:t>
            </a:r>
            <a:r>
              <a:rPr lang="en-US" altLang="en-US" dirty="0"/>
              <a:t> + 1 disks, rather than storing data in </a:t>
            </a:r>
            <a:r>
              <a:rPr lang="en-US" altLang="en-US" i="1" dirty="0"/>
              <a:t>N</a:t>
            </a:r>
            <a:r>
              <a:rPr lang="en-US" altLang="en-US" dirty="0"/>
              <a:t> disks and parity in 1 disk.</a:t>
            </a:r>
          </a:p>
          <a:p>
            <a:pPr lvl="1">
              <a:spcAft>
                <a:spcPts val="0"/>
              </a:spcAft>
            </a:pPr>
            <a:r>
              <a:rPr lang="en-US" altLang="en-US" dirty="0"/>
              <a:t>E.g., with 5 disks, parity block for </a:t>
            </a:r>
            <a:r>
              <a:rPr lang="en-US" altLang="en-US" i="1" dirty="0"/>
              <a:t>n</a:t>
            </a:r>
            <a:r>
              <a:rPr lang="en-US" altLang="en-US" dirty="0"/>
              <a:t>th set of blocks is stored on disk (</a:t>
            </a:r>
            <a:r>
              <a:rPr lang="en-US" altLang="en-US" i="1" dirty="0"/>
              <a:t>n mod</a:t>
            </a:r>
            <a:r>
              <a:rPr lang="en-US" altLang="en-US" dirty="0"/>
              <a:t> 5) + 1, with the data blocks stored on the other 4 disks.</a:t>
            </a:r>
          </a:p>
        </p:txBody>
      </p:sp>
      <p:pic>
        <p:nvPicPr>
          <p:cNvPr id="6" name="Graphic 5">
            <a:extLst>
              <a:ext uri="{FF2B5EF4-FFF2-40B4-BE49-F238E27FC236}">
                <a16:creationId xmlns:a16="http://schemas.microsoft.com/office/drawing/2014/main" id="{7A283782-0137-4DC6-B62C-4B6B6FECB1D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8619" b="25063"/>
          <a:stretch/>
        </p:blipFill>
        <p:spPr>
          <a:xfrm>
            <a:off x="2682347" y="2189216"/>
            <a:ext cx="3757854" cy="913703"/>
          </a:xfrm>
          <a:prstGeom prst="rect">
            <a:avLst/>
          </a:prstGeom>
        </p:spPr>
      </p:pic>
      <p:pic>
        <p:nvPicPr>
          <p:cNvPr id="7" name="Graphic 6">
            <a:extLst>
              <a:ext uri="{FF2B5EF4-FFF2-40B4-BE49-F238E27FC236}">
                <a16:creationId xmlns:a16="http://schemas.microsoft.com/office/drawing/2014/main" id="{4DA5CE1B-6400-4C66-8555-54DB7558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9143" y="3296282"/>
            <a:ext cx="2344263" cy="1201073"/>
          </a:xfrm>
          <a:prstGeom prst="rect">
            <a:avLst/>
          </a:prstGeom>
        </p:spPr>
      </p:pic>
    </p:spTree>
    <p:extLst>
      <p:ext uri="{BB962C8B-B14F-4D97-AF65-F5344CB8AC3E}">
        <p14:creationId xmlns:p14="http://schemas.microsoft.com/office/powerpoint/2010/main" val="34646367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1CF99706-30C2-4EB7-8D65-BC5B4CEC712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2467" name="Rectangle 3">
            <a:extLst>
              <a:ext uri="{FF2B5EF4-FFF2-40B4-BE49-F238E27FC236}">
                <a16:creationId xmlns:a16="http://schemas.microsoft.com/office/drawing/2014/main" id="{C742E74E-142C-4EF0-9F7C-EF09B92A8456}"/>
              </a:ext>
            </a:extLst>
          </p:cNvPr>
          <p:cNvSpPr>
            <a:spLocks noGrp="1" noChangeArrowheads="1"/>
          </p:cNvSpPr>
          <p:nvPr>
            <p:ph type="body" idx="1"/>
          </p:nvPr>
        </p:nvSpPr>
        <p:spPr>
          <a:xfrm>
            <a:off x="1719263" y="898510"/>
            <a:ext cx="5736614" cy="1950198"/>
          </a:xfrm>
        </p:spPr>
        <p:txBody>
          <a:bodyPr/>
          <a:lstStyle/>
          <a:p>
            <a:pPr>
              <a:spcAft>
                <a:spcPts val="0"/>
              </a:spcAft>
            </a:pPr>
            <a:r>
              <a:rPr lang="en-US" altLang="en-US" b="1" dirty="0">
                <a:solidFill>
                  <a:srgbClr val="002060"/>
                </a:solidFill>
              </a:rPr>
              <a:t>RAID Level 5 </a:t>
            </a:r>
            <a:r>
              <a:rPr lang="en-US" altLang="en-US" dirty="0">
                <a:solidFill>
                  <a:srgbClr val="002060"/>
                </a:solidFill>
              </a:rPr>
              <a:t>(Cont.)</a:t>
            </a:r>
          </a:p>
          <a:p>
            <a:pPr lvl="1">
              <a:spcAft>
                <a:spcPts val="0"/>
              </a:spcAft>
            </a:pPr>
            <a:r>
              <a:rPr lang="en-US" altLang="en-US" dirty="0"/>
              <a:t>Block writes occur in parallel if the blocks and their parity blocks are on different disks.</a:t>
            </a:r>
          </a:p>
          <a:p>
            <a:pPr>
              <a:spcAft>
                <a:spcPts val="0"/>
              </a:spcAft>
            </a:pPr>
            <a:r>
              <a:rPr lang="en-US" altLang="en-US" b="1" dirty="0">
                <a:solidFill>
                  <a:srgbClr val="002060"/>
                </a:solidFill>
              </a:rPr>
              <a:t>RAID Level 6</a:t>
            </a:r>
            <a:r>
              <a:rPr lang="en-US" altLang="en-US" dirty="0">
                <a:solidFill>
                  <a:srgbClr val="000099"/>
                </a:solidFill>
              </a:rPr>
              <a:t>:</a:t>
            </a:r>
            <a:r>
              <a:rPr lang="en-US" altLang="en-US" dirty="0">
                <a:solidFill>
                  <a:schemeClr val="tx2"/>
                </a:solidFill>
              </a:rPr>
              <a:t> </a:t>
            </a:r>
            <a:r>
              <a:rPr lang="en-US" altLang="en-US" dirty="0">
                <a:solidFill>
                  <a:srgbClr val="002060"/>
                </a:solidFill>
              </a:rPr>
              <a:t>P+Q Redundancy </a:t>
            </a:r>
            <a:r>
              <a:rPr lang="en-US" altLang="en-US" dirty="0"/>
              <a:t>scheme; similar to Level 5, but stores two error correction blocks (P, Q) instead of single parity block to guard against multiple disk failures. </a:t>
            </a:r>
          </a:p>
          <a:p>
            <a:pPr lvl="1">
              <a:spcAft>
                <a:spcPts val="0"/>
              </a:spcAft>
            </a:pPr>
            <a:r>
              <a:rPr lang="en-US" altLang="en-US" dirty="0"/>
              <a:t> Better reliability than Level 5 at a higher cost</a:t>
            </a:r>
          </a:p>
          <a:p>
            <a:pPr lvl="2">
              <a:spcAft>
                <a:spcPts val="0"/>
              </a:spcAft>
            </a:pPr>
            <a:r>
              <a:rPr lang="en-US" altLang="en-US" dirty="0"/>
              <a:t>Becoming more important as storage sizes increase</a:t>
            </a:r>
          </a:p>
        </p:txBody>
      </p:sp>
      <p:pic>
        <p:nvPicPr>
          <p:cNvPr id="5" name="Graphic 4">
            <a:extLst>
              <a:ext uri="{FF2B5EF4-FFF2-40B4-BE49-F238E27FC236}">
                <a16:creationId xmlns:a16="http://schemas.microsoft.com/office/drawing/2014/main" id="{95A42F48-4B1F-445D-8F71-290789E5F2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3230" b="452"/>
          <a:stretch/>
        </p:blipFill>
        <p:spPr>
          <a:xfrm>
            <a:off x="2605348" y="2998439"/>
            <a:ext cx="3489794" cy="848525"/>
          </a:xfrm>
          <a:prstGeom prst="rect">
            <a:avLst/>
          </a:prstGeom>
        </p:spPr>
      </p:pic>
    </p:spTree>
    <p:extLst>
      <p:ext uri="{BB962C8B-B14F-4D97-AF65-F5344CB8AC3E}">
        <p14:creationId xmlns:p14="http://schemas.microsoft.com/office/powerpoint/2010/main" val="2454988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DBMS Subsystems</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263056" y="484118"/>
            <a:ext cx="4004144" cy="4163430"/>
          </a:xfrm>
          <a:prstGeom prst="rect">
            <a:avLst/>
          </a:prstGeom>
        </p:spPr>
      </p:pic>
      <p:pic>
        <p:nvPicPr>
          <p:cNvPr id="3" name="Picture 2">
            <a:extLst>
              <a:ext uri="{FF2B5EF4-FFF2-40B4-BE49-F238E27FC236}">
                <a16:creationId xmlns:a16="http://schemas.microsoft.com/office/drawing/2014/main" id="{FB2ED3CB-74E3-A948-A949-724447189591}"/>
              </a:ext>
            </a:extLst>
          </p:cNvPr>
          <p:cNvPicPr>
            <a:picLocks noChangeAspect="1"/>
          </p:cNvPicPr>
          <p:nvPr/>
        </p:nvPicPr>
        <p:blipFill>
          <a:blip r:embed="rId5"/>
          <a:stretch>
            <a:fillRect/>
          </a:stretch>
        </p:blipFill>
        <p:spPr>
          <a:xfrm>
            <a:off x="4261237" y="45642"/>
            <a:ext cx="4295441" cy="4624085"/>
          </a:xfrm>
          <a:prstGeom prst="rect">
            <a:avLst/>
          </a:prstGeom>
        </p:spPr>
      </p:pic>
    </p:spTree>
    <p:extLst>
      <p:ext uri="{BB962C8B-B14F-4D97-AF65-F5344CB8AC3E}">
        <p14:creationId xmlns:p14="http://schemas.microsoft.com/office/powerpoint/2010/main" val="34711416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C62A6B55-3F6C-45AC-888D-3BC5BC0056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54275" name="Rectangle 3">
            <a:extLst>
              <a:ext uri="{FF2B5EF4-FFF2-40B4-BE49-F238E27FC236}">
                <a16:creationId xmlns:a16="http://schemas.microsoft.com/office/drawing/2014/main" id="{D01A90F2-C005-4E48-BA2A-3DA0FD951DE0}"/>
              </a:ext>
            </a:extLst>
          </p:cNvPr>
          <p:cNvSpPr>
            <a:spLocks noGrp="1" noChangeArrowheads="1"/>
          </p:cNvSpPr>
          <p:nvPr>
            <p:ph type="body" idx="1"/>
          </p:nvPr>
        </p:nvSpPr>
        <p:spPr>
          <a:xfrm>
            <a:off x="1719263" y="830512"/>
            <a:ext cx="5683861" cy="3143612"/>
          </a:xfrm>
        </p:spPr>
        <p:txBody>
          <a:bodyPr/>
          <a:lstStyle/>
          <a:p>
            <a:pPr>
              <a:spcAft>
                <a:spcPts val="0"/>
              </a:spcAft>
            </a:pPr>
            <a:r>
              <a:rPr lang="en-US" altLang="en-US" b="1" dirty="0"/>
              <a:t>Other levels (not used in practice):</a:t>
            </a:r>
          </a:p>
          <a:p>
            <a:pPr lvl="1">
              <a:spcAft>
                <a:spcPts val="0"/>
              </a:spcAft>
            </a:pPr>
            <a:r>
              <a:rPr lang="en-US" altLang="en-US" b="1" dirty="0">
                <a:solidFill>
                  <a:srgbClr val="002060"/>
                </a:solidFill>
              </a:rPr>
              <a:t>RAID Level 2</a:t>
            </a:r>
            <a:r>
              <a:rPr lang="en-US" altLang="en-US" dirty="0"/>
              <a:t>:  </a:t>
            </a:r>
            <a:r>
              <a:rPr lang="en-US" altLang="en-US" dirty="0">
                <a:solidFill>
                  <a:srgbClr val="002060"/>
                </a:solidFill>
              </a:rPr>
              <a:t>Memory-Style Error-Correcting-Codes </a:t>
            </a:r>
            <a:r>
              <a:rPr lang="en-US" altLang="en-US" dirty="0"/>
              <a:t>(ECC) with bit striping.</a:t>
            </a:r>
          </a:p>
          <a:p>
            <a:pPr lvl="1">
              <a:spcAft>
                <a:spcPts val="0"/>
              </a:spcAft>
            </a:pPr>
            <a:r>
              <a:rPr lang="en-US" altLang="en-US" b="1" dirty="0">
                <a:solidFill>
                  <a:srgbClr val="002060"/>
                </a:solidFill>
              </a:rPr>
              <a:t>RAID Level 3</a:t>
            </a:r>
            <a:r>
              <a:rPr lang="en-US" altLang="en-US" dirty="0"/>
              <a:t>: </a:t>
            </a:r>
            <a:r>
              <a:rPr lang="en-US" altLang="en-US" dirty="0">
                <a:solidFill>
                  <a:srgbClr val="002060"/>
                </a:solidFill>
              </a:rPr>
              <a:t>Bit-Interleaved Parity</a:t>
            </a:r>
          </a:p>
          <a:p>
            <a:pPr lvl="1">
              <a:spcAft>
                <a:spcPts val="0"/>
              </a:spcAft>
            </a:pPr>
            <a:r>
              <a:rPr lang="en-US" altLang="en-US" b="1" dirty="0">
                <a:solidFill>
                  <a:srgbClr val="002060"/>
                </a:solidFill>
              </a:rPr>
              <a:t>RAID Level 4</a:t>
            </a:r>
            <a:r>
              <a:rPr lang="en-US" altLang="en-US" b="1" dirty="0"/>
              <a:t>: </a:t>
            </a:r>
            <a:r>
              <a:rPr lang="en-US" altLang="en-US" dirty="0"/>
              <a:t> </a:t>
            </a:r>
            <a:r>
              <a:rPr lang="en-US" altLang="en-US" dirty="0">
                <a:solidFill>
                  <a:srgbClr val="002060"/>
                </a:solidFill>
              </a:rPr>
              <a:t>Block-Interleaved Parity</a:t>
            </a:r>
            <a:r>
              <a:rPr lang="en-US" altLang="en-US" dirty="0"/>
              <a:t>; uses block-level striping, and keeps a parity block on a separate </a:t>
            </a:r>
            <a:r>
              <a:rPr lang="en-US" altLang="en-US" b="1" i="1" dirty="0"/>
              <a:t>parity disk </a:t>
            </a:r>
            <a:r>
              <a:rPr lang="en-US" altLang="en-US" dirty="0"/>
              <a:t>for corresponding blocks from </a:t>
            </a:r>
            <a:r>
              <a:rPr lang="en-US" altLang="en-US" i="1" dirty="0"/>
              <a:t>N</a:t>
            </a:r>
            <a:r>
              <a:rPr lang="en-US" altLang="en-US" dirty="0"/>
              <a:t> other disks.</a:t>
            </a:r>
          </a:p>
          <a:p>
            <a:pPr lvl="2">
              <a:spcAft>
                <a:spcPts val="0"/>
              </a:spcAft>
            </a:pPr>
            <a:r>
              <a:rPr lang="en-US" altLang="en-US" dirty="0">
                <a:solidFill>
                  <a:srgbClr val="002060"/>
                </a:solidFill>
              </a:rPr>
              <a:t>RAID 5 is better than RAID 4, since with RAID 4 with random writes, parity disk gets much higher write load than other disks and becomes a bottleneck</a:t>
            </a:r>
          </a:p>
          <a:p>
            <a:pPr lvl="2"/>
            <a:endParaRPr lang="en-US" altLang="en-US" dirty="0"/>
          </a:p>
        </p:txBody>
      </p:sp>
    </p:spTree>
    <p:extLst>
      <p:ext uri="{BB962C8B-B14F-4D97-AF65-F5344CB8AC3E}">
        <p14:creationId xmlns:p14="http://schemas.microsoft.com/office/powerpoint/2010/main" val="16603641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a:extLst>
              <a:ext uri="{FF2B5EF4-FFF2-40B4-BE49-F238E27FC236}">
                <a16:creationId xmlns:a16="http://schemas.microsoft.com/office/drawing/2014/main" id="{4955EDE9-C787-4A3E-9F07-6C31C77CECF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RAID Level</a:t>
            </a:r>
          </a:p>
        </p:txBody>
      </p:sp>
      <p:sp>
        <p:nvSpPr>
          <p:cNvPr id="64515" name="Rectangle 1027">
            <a:extLst>
              <a:ext uri="{FF2B5EF4-FFF2-40B4-BE49-F238E27FC236}">
                <a16:creationId xmlns:a16="http://schemas.microsoft.com/office/drawing/2014/main" id="{FAE9A1C8-33ED-46CB-831F-3CD6F0805937}"/>
              </a:ext>
            </a:extLst>
          </p:cNvPr>
          <p:cNvSpPr>
            <a:spLocks noGrp="1" noChangeArrowheads="1"/>
          </p:cNvSpPr>
          <p:nvPr>
            <p:ph type="body" idx="1"/>
          </p:nvPr>
        </p:nvSpPr>
        <p:spPr>
          <a:xfrm>
            <a:off x="1719263" y="931179"/>
            <a:ext cx="5648416" cy="2647291"/>
          </a:xfrm>
        </p:spPr>
        <p:txBody>
          <a:bodyPr/>
          <a:lstStyle/>
          <a:p>
            <a:pPr>
              <a:lnSpc>
                <a:spcPct val="90000"/>
              </a:lnSpc>
              <a:spcAft>
                <a:spcPts val="0"/>
              </a:spcAft>
            </a:pPr>
            <a:r>
              <a:rPr lang="en-US" altLang="en-US" dirty="0"/>
              <a:t>Factors in choosing RAID level</a:t>
            </a:r>
          </a:p>
          <a:p>
            <a:pPr lvl="1">
              <a:lnSpc>
                <a:spcPct val="90000"/>
              </a:lnSpc>
              <a:spcAft>
                <a:spcPts val="0"/>
              </a:spcAft>
            </a:pPr>
            <a:r>
              <a:rPr lang="en-US" altLang="en-US" dirty="0">
                <a:solidFill>
                  <a:srgbClr val="002060"/>
                </a:solidFill>
              </a:rPr>
              <a:t>Monetary cost</a:t>
            </a:r>
          </a:p>
          <a:p>
            <a:pPr lvl="1">
              <a:lnSpc>
                <a:spcPct val="90000"/>
              </a:lnSpc>
              <a:spcAft>
                <a:spcPts val="0"/>
              </a:spcAft>
            </a:pPr>
            <a:r>
              <a:rPr lang="en-US" altLang="en-US" dirty="0">
                <a:solidFill>
                  <a:srgbClr val="002060"/>
                </a:solidFill>
              </a:rPr>
              <a:t>Performance</a:t>
            </a:r>
            <a:r>
              <a:rPr lang="en-US" altLang="en-US" dirty="0"/>
              <a:t>: Number of I/O operations per second, and bandwidth during normal operation</a:t>
            </a:r>
          </a:p>
          <a:p>
            <a:pPr lvl="1">
              <a:lnSpc>
                <a:spcPct val="90000"/>
              </a:lnSpc>
              <a:spcAft>
                <a:spcPts val="0"/>
              </a:spcAft>
            </a:pPr>
            <a:r>
              <a:rPr lang="en-US" altLang="en-US" dirty="0">
                <a:solidFill>
                  <a:srgbClr val="002060"/>
                </a:solidFill>
              </a:rPr>
              <a:t>Performance during failure</a:t>
            </a:r>
          </a:p>
          <a:p>
            <a:pPr lvl="1">
              <a:lnSpc>
                <a:spcPct val="90000"/>
              </a:lnSpc>
              <a:spcAft>
                <a:spcPts val="0"/>
              </a:spcAft>
            </a:pPr>
            <a:r>
              <a:rPr lang="en-US" altLang="en-US" dirty="0">
                <a:solidFill>
                  <a:srgbClr val="002060"/>
                </a:solidFill>
              </a:rPr>
              <a:t>Performance during rebuild </a:t>
            </a:r>
            <a:r>
              <a:rPr lang="en-US" altLang="en-US" dirty="0"/>
              <a:t>of failed disk</a:t>
            </a:r>
          </a:p>
          <a:p>
            <a:pPr lvl="2">
              <a:lnSpc>
                <a:spcPct val="90000"/>
              </a:lnSpc>
              <a:spcAft>
                <a:spcPts val="0"/>
              </a:spcAft>
            </a:pPr>
            <a:r>
              <a:rPr lang="en-US" altLang="en-US" dirty="0"/>
              <a:t>Including time taken to rebuild failed disk</a:t>
            </a:r>
          </a:p>
          <a:p>
            <a:pPr>
              <a:lnSpc>
                <a:spcPct val="90000"/>
              </a:lnSpc>
              <a:spcAft>
                <a:spcPts val="0"/>
              </a:spcAft>
            </a:pPr>
            <a:r>
              <a:rPr lang="en-US" altLang="en-US" dirty="0"/>
              <a:t>RAID 0 is used only when data safety is not important </a:t>
            </a:r>
          </a:p>
          <a:p>
            <a:pPr lvl="1">
              <a:lnSpc>
                <a:spcPct val="90000"/>
              </a:lnSpc>
              <a:spcAft>
                <a:spcPts val="0"/>
              </a:spcAft>
            </a:pPr>
            <a:r>
              <a:rPr lang="en-US" altLang="en-US" dirty="0"/>
              <a:t>E.g., data can be recovered quickly from other sources</a:t>
            </a:r>
          </a:p>
        </p:txBody>
      </p:sp>
    </p:spTree>
    <p:extLst>
      <p:ext uri="{BB962C8B-B14F-4D97-AF65-F5344CB8AC3E}">
        <p14:creationId xmlns:p14="http://schemas.microsoft.com/office/powerpoint/2010/main" val="23252362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61238607-A732-44BC-AD8B-DCCCA746B4C8}"/>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Choice of RAID Level (Cont.)</a:t>
            </a:r>
          </a:p>
        </p:txBody>
      </p:sp>
      <p:sp>
        <p:nvSpPr>
          <p:cNvPr id="66563" name="Rectangle 3">
            <a:extLst>
              <a:ext uri="{FF2B5EF4-FFF2-40B4-BE49-F238E27FC236}">
                <a16:creationId xmlns:a16="http://schemas.microsoft.com/office/drawing/2014/main" id="{C0A05CCA-93C0-499C-9A8A-876F2EC7A3D8}"/>
              </a:ext>
            </a:extLst>
          </p:cNvPr>
          <p:cNvSpPr>
            <a:spLocks noGrp="1" noChangeArrowheads="1"/>
          </p:cNvSpPr>
          <p:nvPr>
            <p:ph type="body" idx="1"/>
          </p:nvPr>
        </p:nvSpPr>
        <p:spPr>
          <a:xfrm>
            <a:off x="1719263" y="851968"/>
            <a:ext cx="5753231" cy="2823218"/>
          </a:xfrm>
        </p:spPr>
        <p:txBody>
          <a:bodyPr/>
          <a:lstStyle/>
          <a:p>
            <a:pPr>
              <a:spcAft>
                <a:spcPts val="0"/>
              </a:spcAft>
            </a:pPr>
            <a:r>
              <a:rPr lang="en-US" altLang="en-US" dirty="0"/>
              <a:t>Level 1 provides much better write performance than level 5</a:t>
            </a:r>
          </a:p>
          <a:p>
            <a:pPr lvl="1">
              <a:spcAft>
                <a:spcPts val="0"/>
              </a:spcAft>
            </a:pPr>
            <a:r>
              <a:rPr lang="en-US" altLang="en-US" dirty="0"/>
              <a:t>Level 5 requires at least 2 block reads and 2 block writes to write a single block, whereas Level 1 only requires 2 block writes</a:t>
            </a:r>
          </a:p>
          <a:p>
            <a:pPr>
              <a:spcAft>
                <a:spcPts val="0"/>
              </a:spcAft>
            </a:pPr>
            <a:r>
              <a:rPr lang="en-US" altLang="en-US" dirty="0"/>
              <a:t>Level 1 had higher storage cost than level 5</a:t>
            </a:r>
          </a:p>
          <a:p>
            <a:pPr>
              <a:spcAft>
                <a:spcPts val="0"/>
              </a:spcAft>
            </a:pPr>
            <a:r>
              <a:rPr lang="en-US" altLang="en-US" dirty="0"/>
              <a:t>Level 5 is preferred for applications where writes are sequential and large (many blocks), and need large amounts of data storage</a:t>
            </a:r>
          </a:p>
          <a:p>
            <a:pPr>
              <a:spcAft>
                <a:spcPts val="0"/>
              </a:spcAft>
            </a:pPr>
            <a:r>
              <a:rPr lang="en-US" altLang="en-US" dirty="0"/>
              <a:t>RAID 1 is preferred for applications with many random/small updates</a:t>
            </a:r>
          </a:p>
          <a:p>
            <a:pPr>
              <a:spcAft>
                <a:spcPts val="0"/>
              </a:spcAft>
            </a:pPr>
            <a:r>
              <a:rPr lang="en-US" altLang="en-US" dirty="0"/>
              <a:t>Level 6 gives better data protection than RAID 5 since it can tolerate two disk (or disk block) failures</a:t>
            </a:r>
          </a:p>
          <a:p>
            <a:pPr lvl="1">
              <a:spcAft>
                <a:spcPts val="0"/>
              </a:spcAft>
            </a:pPr>
            <a:r>
              <a:rPr lang="en-US" altLang="en-US" dirty="0"/>
              <a:t>Increasing in importance since latent block failures on one disk, coupled with a failure of another disk can result in data loss with RAID 1 and RAID 5.</a:t>
            </a:r>
          </a:p>
        </p:txBody>
      </p:sp>
    </p:spTree>
    <p:extLst>
      <p:ext uri="{BB962C8B-B14F-4D97-AF65-F5344CB8AC3E}">
        <p14:creationId xmlns:p14="http://schemas.microsoft.com/office/powerpoint/2010/main" val="331635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D093EB77-FA24-4E33-877D-E478ADAF6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a:t>
            </a:r>
          </a:p>
        </p:txBody>
      </p:sp>
      <p:sp>
        <p:nvSpPr>
          <p:cNvPr id="68611" name="Rectangle 3">
            <a:extLst>
              <a:ext uri="{FF2B5EF4-FFF2-40B4-BE49-F238E27FC236}">
                <a16:creationId xmlns:a16="http://schemas.microsoft.com/office/drawing/2014/main" id="{CB46998D-A13F-44F8-AC2D-CE8261C46F77}"/>
              </a:ext>
            </a:extLst>
          </p:cNvPr>
          <p:cNvSpPr>
            <a:spLocks noGrp="1" noChangeArrowheads="1"/>
          </p:cNvSpPr>
          <p:nvPr>
            <p:ph type="body" idx="1"/>
          </p:nvPr>
        </p:nvSpPr>
        <p:spPr>
          <a:xfrm>
            <a:off x="1719262" y="870843"/>
            <a:ext cx="5675069" cy="3648404"/>
          </a:xfrm>
        </p:spPr>
        <p:txBody>
          <a:bodyPr/>
          <a:lstStyle/>
          <a:p>
            <a:pPr>
              <a:spcAft>
                <a:spcPts val="0"/>
              </a:spcAft>
            </a:pPr>
            <a:r>
              <a:rPr lang="en-US" altLang="en-US" b="1" dirty="0">
                <a:solidFill>
                  <a:srgbClr val="002060"/>
                </a:solidFill>
              </a:rPr>
              <a:t>Software RAID</a:t>
            </a:r>
            <a:r>
              <a:rPr lang="en-US" altLang="en-US" dirty="0"/>
              <a:t>:  RAID implementations done entirely in software, with no special hardware support</a:t>
            </a:r>
          </a:p>
          <a:p>
            <a:pPr>
              <a:spcAft>
                <a:spcPts val="0"/>
              </a:spcAft>
            </a:pPr>
            <a:r>
              <a:rPr lang="en-US" altLang="en-US" b="1" dirty="0">
                <a:solidFill>
                  <a:srgbClr val="002060"/>
                </a:solidFill>
              </a:rPr>
              <a:t>Hardware RAID</a:t>
            </a:r>
            <a:r>
              <a:rPr lang="en-US" altLang="en-US" dirty="0"/>
              <a:t>:  RAID implementations with special hardware</a:t>
            </a:r>
          </a:p>
          <a:p>
            <a:pPr lvl="1">
              <a:spcAft>
                <a:spcPts val="0"/>
              </a:spcAft>
            </a:pPr>
            <a:r>
              <a:rPr lang="en-US" altLang="en-US" dirty="0"/>
              <a:t>Use non-volatile RAM to record writes that are being executed</a:t>
            </a:r>
          </a:p>
          <a:p>
            <a:pPr lvl="1">
              <a:spcAft>
                <a:spcPts val="0"/>
              </a:spcAft>
            </a:pPr>
            <a:r>
              <a:rPr lang="en-US" altLang="en-US" dirty="0"/>
              <a:t>Beware:  power failure during write can result in corrupted disk</a:t>
            </a:r>
          </a:p>
          <a:p>
            <a:pPr lvl="2">
              <a:spcAft>
                <a:spcPts val="0"/>
              </a:spcAft>
            </a:pPr>
            <a:r>
              <a:rPr lang="en-US" altLang="en-US" dirty="0"/>
              <a:t>E.g., failure after writing one block but before writing the second in a mirrored system</a:t>
            </a:r>
          </a:p>
          <a:p>
            <a:pPr lvl="2">
              <a:spcAft>
                <a:spcPts val="0"/>
              </a:spcAft>
            </a:pPr>
            <a:r>
              <a:rPr lang="en-US" altLang="en-US" dirty="0"/>
              <a:t>Such corrupted data must be detected when power is restored</a:t>
            </a:r>
          </a:p>
          <a:p>
            <a:pPr lvl="3">
              <a:spcAft>
                <a:spcPts val="0"/>
              </a:spcAft>
            </a:pPr>
            <a:r>
              <a:rPr lang="en-US" altLang="en-US" dirty="0"/>
              <a:t>Recovery from corruption is similar to recovery from failed disk</a:t>
            </a:r>
          </a:p>
          <a:p>
            <a:pPr lvl="3">
              <a:spcAft>
                <a:spcPts val="0"/>
              </a:spcAft>
            </a:pPr>
            <a:r>
              <a:rPr lang="en-US" altLang="en-US" dirty="0"/>
              <a:t>NV-RAM helps to efficiently detected potentially corrupted blocks</a:t>
            </a:r>
          </a:p>
          <a:p>
            <a:pPr lvl="4">
              <a:spcAft>
                <a:spcPts val="0"/>
              </a:spcAft>
            </a:pPr>
            <a:r>
              <a:rPr lang="en-US" altLang="en-US" dirty="0"/>
              <a:t>Otherwise all blocks of disk must be read and compared with mirror/parity block</a:t>
            </a:r>
          </a:p>
          <a:p>
            <a:pPr lvl="3"/>
            <a:endParaRPr lang="en-US" altLang="en-US" dirty="0"/>
          </a:p>
        </p:txBody>
      </p:sp>
    </p:spTree>
    <p:extLst>
      <p:ext uri="{BB962C8B-B14F-4D97-AF65-F5344CB8AC3E}">
        <p14:creationId xmlns:p14="http://schemas.microsoft.com/office/powerpoint/2010/main" val="4035866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a:extLst>
              <a:ext uri="{FF2B5EF4-FFF2-40B4-BE49-F238E27FC236}">
                <a16:creationId xmlns:a16="http://schemas.microsoft.com/office/drawing/2014/main" id="{0BDC9287-877D-4FC6-AC76-C2FE57E1E1B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 (Cont.)</a:t>
            </a:r>
          </a:p>
        </p:txBody>
      </p:sp>
      <p:sp>
        <p:nvSpPr>
          <p:cNvPr id="70659" name="Rectangle 1027">
            <a:extLst>
              <a:ext uri="{FF2B5EF4-FFF2-40B4-BE49-F238E27FC236}">
                <a16:creationId xmlns:a16="http://schemas.microsoft.com/office/drawing/2014/main" id="{6078CE2E-9A38-48C3-BBCF-1DC82596BE75}"/>
              </a:ext>
            </a:extLst>
          </p:cNvPr>
          <p:cNvSpPr>
            <a:spLocks noGrp="1" noChangeArrowheads="1"/>
          </p:cNvSpPr>
          <p:nvPr>
            <p:ph type="body" idx="1"/>
          </p:nvPr>
        </p:nvSpPr>
        <p:spPr>
          <a:xfrm>
            <a:off x="1719263" y="805343"/>
            <a:ext cx="5790982" cy="3828203"/>
          </a:xfrm>
        </p:spPr>
        <p:txBody>
          <a:bodyPr/>
          <a:lstStyle/>
          <a:p>
            <a:r>
              <a:rPr lang="en-US" altLang="en-US" b="1" dirty="0">
                <a:solidFill>
                  <a:srgbClr val="002060"/>
                </a:solidFill>
              </a:rPr>
              <a:t>Latent failures</a:t>
            </a:r>
            <a:r>
              <a:rPr lang="en-US" altLang="en-US" dirty="0">
                <a:solidFill>
                  <a:srgbClr val="000099"/>
                </a:solidFill>
              </a:rPr>
              <a:t>: </a:t>
            </a:r>
            <a:r>
              <a:rPr lang="en-US" altLang="en-US" dirty="0"/>
              <a:t>data successfully written earlier gets damaged</a:t>
            </a:r>
          </a:p>
          <a:p>
            <a:pPr lvl="1"/>
            <a:r>
              <a:rPr lang="en-US" altLang="en-US" dirty="0"/>
              <a:t>can result in data loss even if only one disk fails</a:t>
            </a:r>
          </a:p>
          <a:p>
            <a:r>
              <a:rPr lang="en-US" altLang="en-US" b="1" dirty="0">
                <a:solidFill>
                  <a:srgbClr val="002060"/>
                </a:solidFill>
              </a:rPr>
              <a:t>Data scrubbing</a:t>
            </a:r>
            <a:r>
              <a:rPr lang="en-US" altLang="en-US" dirty="0">
                <a:solidFill>
                  <a:srgbClr val="000099"/>
                </a:solidFill>
              </a:rPr>
              <a:t>:</a:t>
            </a:r>
            <a:r>
              <a:rPr lang="en-US" altLang="en-US" b="1" dirty="0">
                <a:solidFill>
                  <a:srgbClr val="000099"/>
                </a:solidFill>
              </a:rPr>
              <a:t> </a:t>
            </a:r>
          </a:p>
          <a:p>
            <a:pPr lvl="1"/>
            <a:r>
              <a:rPr lang="en-US" altLang="en-US" dirty="0"/>
              <a:t>continually scan for latent failures, and recover from copy/parity</a:t>
            </a:r>
          </a:p>
          <a:p>
            <a:r>
              <a:rPr lang="en-US" altLang="en-US" b="1" dirty="0">
                <a:solidFill>
                  <a:srgbClr val="002060"/>
                </a:solidFill>
              </a:rPr>
              <a:t>Hot swapping</a:t>
            </a:r>
            <a:r>
              <a:rPr lang="en-US" altLang="en-US" dirty="0"/>
              <a:t>: replacement of disk while system is running, without power down</a:t>
            </a:r>
          </a:p>
          <a:p>
            <a:pPr lvl="1"/>
            <a:r>
              <a:rPr lang="en-US" altLang="en-US" dirty="0"/>
              <a:t>Supported by some hardware RAID systems, </a:t>
            </a:r>
          </a:p>
          <a:p>
            <a:pPr lvl="1"/>
            <a:r>
              <a:rPr lang="en-US" altLang="en-US" dirty="0"/>
              <a:t>reduces time to recovery, and improves availability greatly</a:t>
            </a:r>
          </a:p>
          <a:p>
            <a:r>
              <a:rPr lang="en-US" altLang="en-US" dirty="0"/>
              <a:t>Many systems maintain </a:t>
            </a:r>
            <a:r>
              <a:rPr lang="en-US" altLang="en-US" dirty="0">
                <a:solidFill>
                  <a:srgbClr val="002060"/>
                </a:solidFill>
              </a:rPr>
              <a:t>spare disks </a:t>
            </a:r>
            <a:r>
              <a:rPr lang="en-US" altLang="en-US" dirty="0"/>
              <a:t>which are kept online, and used as replacements for failed disks immediately on detection of failure</a:t>
            </a:r>
          </a:p>
          <a:p>
            <a:pPr lvl="1"/>
            <a:r>
              <a:rPr lang="en-US" altLang="en-US" dirty="0"/>
              <a:t>Reduces time to recovery greatly</a:t>
            </a:r>
          </a:p>
          <a:p>
            <a:r>
              <a:rPr lang="en-US" altLang="en-US" dirty="0"/>
              <a:t>Many hardware RAID systems ensure that a single point of failure will not stop the functioning of the system by using </a:t>
            </a:r>
          </a:p>
          <a:p>
            <a:pPr lvl="1"/>
            <a:r>
              <a:rPr lang="en-US" altLang="en-US" dirty="0"/>
              <a:t>Redundant power supplies with battery backup</a:t>
            </a:r>
          </a:p>
          <a:p>
            <a:pPr lvl="1"/>
            <a:r>
              <a:rPr lang="en-US" altLang="en-US" dirty="0"/>
              <a:t>Multiple controllers and multiple interconnections to guard against controller/interconnection failures</a:t>
            </a:r>
          </a:p>
        </p:txBody>
      </p:sp>
    </p:spTree>
    <p:extLst>
      <p:ext uri="{BB962C8B-B14F-4D97-AF65-F5344CB8AC3E}">
        <p14:creationId xmlns:p14="http://schemas.microsoft.com/office/powerpoint/2010/main" val="21955641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39126" cy="581698"/>
          </a:xfrm>
        </p:spPr>
        <p:txBody>
          <a:bodyPr/>
          <a:lstStyle/>
          <a:p>
            <a:pPr algn="l"/>
            <a:r>
              <a:rPr lang="en-US" sz="1800" dirty="0">
                <a:solidFill>
                  <a:schemeClr val="bg1"/>
                </a:solidFill>
              </a:rPr>
              <a:t>Another View </a:t>
            </a:r>
            <a:br>
              <a:rPr lang="en-US" sz="1800" dirty="0">
                <a:solidFill>
                  <a:schemeClr val="bg1"/>
                </a:solidFill>
              </a:rPr>
            </a:br>
            <a:r>
              <a:rPr lang="en-US" sz="1050" dirty="0">
                <a:solidFill>
                  <a:schemeClr val="bg1"/>
                </a:solidFill>
              </a:rPr>
              <a:t>(http://</a:t>
            </a:r>
            <a:r>
              <a:rPr lang="en-US" sz="1050" dirty="0" err="1">
                <a:solidFill>
                  <a:schemeClr val="bg1"/>
                </a:solidFill>
              </a:rPr>
              <a:t>www.c-jump.com</a:t>
            </a:r>
            <a:r>
              <a:rPr lang="en-US" sz="1050" dirty="0">
                <a:solidFill>
                  <a:schemeClr val="bg1"/>
                </a:solidFill>
              </a:rPr>
              <a:t>/CIS24/Slides/</a:t>
            </a:r>
            <a:r>
              <a:rPr lang="en-US" sz="1050" dirty="0" err="1">
                <a:solidFill>
                  <a:schemeClr val="bg1"/>
                </a:solidFill>
              </a:rPr>
              <a:t>DiskDrives</a:t>
            </a:r>
            <a:r>
              <a:rPr lang="en-US" sz="1050" dirty="0">
                <a:solidFill>
                  <a:schemeClr val="bg1"/>
                </a:solidFill>
              </a:rPr>
              <a:t>/D01_0150_chs_vs_lba.htm)</a:t>
            </a:r>
          </a:p>
        </p:txBody>
      </p:sp>
      <p:pic>
        <p:nvPicPr>
          <p:cNvPr id="3" name="Picture 2"/>
          <p:cNvPicPr>
            <a:picLocks noChangeAspect="1"/>
          </p:cNvPicPr>
          <p:nvPr/>
        </p:nvPicPr>
        <p:blipFill>
          <a:blip r:embed="rId2"/>
          <a:stretch>
            <a:fillRect/>
          </a:stretch>
        </p:blipFill>
        <p:spPr>
          <a:xfrm>
            <a:off x="990600" y="742950"/>
            <a:ext cx="6370340" cy="3873855"/>
          </a:xfrm>
          <a:prstGeom prst="rect">
            <a:avLst/>
          </a:prstGeom>
        </p:spPr>
      </p:pic>
    </p:spTree>
    <p:extLst>
      <p:ext uri="{BB962C8B-B14F-4D97-AF65-F5344CB8AC3E}">
        <p14:creationId xmlns:p14="http://schemas.microsoft.com/office/powerpoint/2010/main" val="1664677041"/>
      </p:ext>
    </p:extLst>
  </p:cSld>
  <p:clrMapOvr>
    <a:masterClrMapping/>
  </p:clrMapOvr>
  <p:transition spd="med">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992"/>
            <a:ext cx="8279946" cy="387798"/>
          </a:xfrm>
        </p:spPr>
        <p:txBody>
          <a:bodyPr/>
          <a:lstStyle/>
          <a:p>
            <a:pPr algn="l"/>
            <a:r>
              <a:rPr lang="en-US" dirty="0">
                <a:solidFill>
                  <a:schemeClr val="bg1"/>
                </a:solidFill>
              </a:rPr>
              <a:t>Fixed Length Record</a:t>
            </a:r>
          </a:p>
        </p:txBody>
      </p:sp>
      <p:sp>
        <p:nvSpPr>
          <p:cNvPr id="3" name="Content Placeholder 2"/>
          <p:cNvSpPr>
            <a:spLocks noGrp="1"/>
          </p:cNvSpPr>
          <p:nvPr>
            <p:ph sz="half" idx="1"/>
          </p:nvPr>
        </p:nvSpPr>
        <p:spPr>
          <a:xfrm>
            <a:off x="457200" y="969264"/>
            <a:ext cx="8421624" cy="3545980"/>
          </a:xfrm>
        </p:spPr>
        <p:txBody>
          <a:bodyPr/>
          <a:lstStyle/>
          <a:p>
            <a:r>
              <a:rPr lang="en-US" dirty="0"/>
              <a:t>Sample DDL</a:t>
            </a:r>
          </a:p>
          <a:p>
            <a:pPr marL="346075" lvl="1" indent="0">
              <a:buNone/>
            </a:pPr>
            <a:r>
              <a:rPr lang="en-US" b="1" dirty="0">
                <a:solidFill>
                  <a:srgbClr val="000080"/>
                </a:solidFill>
              </a:rPr>
              <a:t>CREATE TABLE </a:t>
            </a:r>
            <a:r>
              <a:rPr lang="en-US" dirty="0"/>
              <a:t>`products` (</a:t>
            </a:r>
            <a:br>
              <a:rPr lang="en-US" dirty="0"/>
            </a:br>
            <a:r>
              <a:rPr lang="en-US" dirty="0"/>
              <a:t>  `</a:t>
            </a:r>
            <a:r>
              <a:rPr lang="en-US" dirty="0" err="1"/>
              <a:t>product_id</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product_name</a:t>
            </a:r>
            <a:r>
              <a:rPr lang="en-US" dirty="0"/>
              <a:t>` </a:t>
            </a:r>
            <a:r>
              <a:rPr lang="en-US" b="1" i="1" dirty="0">
                <a:solidFill>
                  <a:srgbClr val="660E7A"/>
                </a:solidFill>
              </a:rPr>
              <a:t>varchar</a:t>
            </a:r>
            <a:r>
              <a:rPr lang="en-US" dirty="0"/>
              <a:t>(</a:t>
            </a:r>
            <a:r>
              <a:rPr lang="en-US" dirty="0">
                <a:solidFill>
                  <a:srgbClr val="0000FF"/>
                </a:solidFill>
              </a:rPr>
              <a:t>16</a:t>
            </a:r>
            <a:r>
              <a:rPr lang="en-US" dirty="0"/>
              <a:t>) </a:t>
            </a:r>
            <a:r>
              <a:rPr lang="en-US" b="1" dirty="0">
                <a:solidFill>
                  <a:srgbClr val="000080"/>
                </a:solidFill>
              </a:rPr>
              <a:t>NOT NULL</a:t>
            </a:r>
            <a:r>
              <a:rPr lang="en-US" dirty="0"/>
              <a:t>,</a:t>
            </a:r>
            <a:br>
              <a:rPr lang="en-US" dirty="0"/>
            </a:br>
            <a:r>
              <a:rPr lang="en-US" dirty="0"/>
              <a:t>  `</a:t>
            </a:r>
            <a:r>
              <a:rPr lang="en-US" dirty="0" err="1"/>
              <a:t>product_description</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product_brand</a:t>
            </a:r>
            <a:r>
              <a:rPr lang="en-US" dirty="0"/>
              <a:t>` </a:t>
            </a:r>
            <a:r>
              <a:rPr lang="en-US" dirty="0" err="1"/>
              <a:t>enum</a:t>
            </a:r>
            <a:r>
              <a:rPr lang="en-US" dirty="0"/>
              <a:t>(</a:t>
            </a:r>
            <a:r>
              <a:rPr lang="en-US" b="1" dirty="0">
                <a:solidFill>
                  <a:srgbClr val="008000"/>
                </a:solidFill>
              </a:rPr>
              <a:t>'</a:t>
            </a:r>
            <a:r>
              <a:rPr lang="en-US" b="1" dirty="0" err="1">
                <a:solidFill>
                  <a:srgbClr val="008000"/>
                </a:solidFill>
              </a:rPr>
              <a:t>IBM'</a:t>
            </a:r>
            <a:r>
              <a:rPr lang="en-US" dirty="0" err="1"/>
              <a:t>,</a:t>
            </a:r>
            <a:r>
              <a:rPr lang="en-US" b="1" dirty="0" err="1">
                <a:solidFill>
                  <a:srgbClr val="008000"/>
                </a:solidFill>
              </a:rPr>
              <a:t>'HP'</a:t>
            </a:r>
            <a:r>
              <a:rPr lang="en-US" dirty="0" err="1"/>
              <a:t>,</a:t>
            </a:r>
            <a:r>
              <a:rPr lang="en-US" b="1" dirty="0" err="1">
                <a:solidFill>
                  <a:srgbClr val="008000"/>
                </a:solidFill>
              </a:rPr>
              <a:t>'Acer'</a:t>
            </a:r>
            <a:r>
              <a:rPr lang="en-US" dirty="0" err="1"/>
              <a:t>,</a:t>
            </a:r>
            <a:r>
              <a:rPr lang="en-US" b="1" dirty="0" err="1">
                <a:solidFill>
                  <a:srgbClr val="008000"/>
                </a:solidFill>
              </a:rPr>
              <a:t>'Lenovo'</a:t>
            </a:r>
            <a:r>
              <a:rPr lang="en-US" dirty="0" err="1"/>
              <a:t>,</a:t>
            </a:r>
            <a:r>
              <a:rPr lang="en-US" b="1" dirty="0" err="1">
                <a:solidFill>
                  <a:srgbClr val="008000"/>
                </a:solidFill>
              </a:rPr>
              <a:t>'Some</a:t>
            </a:r>
            <a:r>
              <a:rPr lang="en-US" b="1" dirty="0">
                <a:solidFill>
                  <a:srgbClr val="008000"/>
                </a:solidFill>
              </a:rPr>
              <a:t> really long brand name'</a:t>
            </a:r>
            <a:r>
              <a:rPr lang="en-US" dirty="0"/>
              <a:t>) </a:t>
            </a:r>
            <a:r>
              <a:rPr lang="en-US" b="1" dirty="0">
                <a:solidFill>
                  <a:srgbClr val="000080"/>
                </a:solidFill>
              </a:rPr>
              <a:t>NOT NULL</a:t>
            </a:r>
            <a:r>
              <a:rPr lang="en-US" dirty="0"/>
              <a:t>,</a:t>
            </a:r>
            <a:br>
              <a:rPr lang="en-US" dirty="0"/>
            </a:br>
            <a:r>
              <a:rPr lang="en-US" dirty="0"/>
              <a:t>  </a:t>
            </a:r>
            <a:r>
              <a:rPr lang="en-US" b="1" dirty="0">
                <a:solidFill>
                  <a:srgbClr val="000080"/>
                </a:solidFill>
              </a:rPr>
              <a:t>PRIMARY KEY </a:t>
            </a:r>
            <a:r>
              <a:rPr lang="en-US" dirty="0"/>
              <a:t>(`</a:t>
            </a:r>
            <a:r>
              <a:rPr lang="en-US" dirty="0" err="1"/>
              <a:t>product_id</a:t>
            </a:r>
            <a:r>
              <a:rPr lang="en-US" dirty="0"/>
              <a:t>`)</a:t>
            </a:r>
            <a:br>
              <a:rPr lang="en-US" dirty="0"/>
            </a:br>
            <a:r>
              <a:rPr lang="en-US" dirty="0"/>
              <a:t>) ENGINE=</a:t>
            </a:r>
            <a:r>
              <a:rPr lang="en-US" dirty="0" err="1"/>
              <a:t>InnoDB</a:t>
            </a:r>
            <a:r>
              <a:rPr lang="en-US" dirty="0"/>
              <a:t> </a:t>
            </a:r>
            <a:r>
              <a:rPr lang="en-US" b="1" dirty="0">
                <a:solidFill>
                  <a:srgbClr val="000080"/>
                </a:solidFill>
              </a:rPr>
              <a:t>DEFAULT </a:t>
            </a:r>
            <a:r>
              <a:rPr lang="en-US" dirty="0"/>
              <a:t>CHARSET=utf8;</a:t>
            </a:r>
          </a:p>
          <a:p>
            <a:pPr marL="285750" indent="-285750"/>
            <a:r>
              <a:rPr lang="en-US" dirty="0"/>
              <a:t>Why</a:t>
            </a:r>
          </a:p>
          <a:p>
            <a:pPr marL="631825" lvl="1" indent="-285750"/>
            <a:r>
              <a:rPr lang="en-US" dirty="0"/>
              <a:t>Is this fixed length? </a:t>
            </a:r>
            <a:r>
              <a:rPr lang="en-US" dirty="0" err="1"/>
              <a:t>product_brand</a:t>
            </a:r>
            <a:r>
              <a:rPr lang="en-US" dirty="0"/>
              <a:t> and </a:t>
            </a:r>
            <a:r>
              <a:rPr lang="en-US" dirty="0" err="1"/>
              <a:t>product_name</a:t>
            </a:r>
            <a:r>
              <a:rPr lang="en-US" dirty="0"/>
              <a:t> are clearly variable length.</a:t>
            </a:r>
          </a:p>
          <a:p>
            <a:pPr marL="631825" lvl="1" indent="-285750"/>
            <a:r>
              <a:rPr lang="en-US" dirty="0"/>
              <a:t>Isn’t char(8) to short for a product description?</a:t>
            </a:r>
          </a:p>
        </p:txBody>
      </p:sp>
    </p:spTree>
    <p:extLst>
      <p:ext uri="{BB962C8B-B14F-4D97-AF65-F5344CB8AC3E}">
        <p14:creationId xmlns:p14="http://schemas.microsoft.com/office/powerpoint/2010/main" val="2614191395"/>
      </p:ext>
    </p:extLst>
  </p:cSld>
  <p:clrMapOvr>
    <a:masterClrMapping/>
  </p:clrMapOvr>
  <p:transition spd="med">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60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 (English and German)</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4093748"/>
      </p:ext>
    </p:extLst>
  </p:cSld>
  <p:clrMapOvr>
    <a:masterClrMapping/>
  </p:clrMapOvr>
  <p:transition spd="med">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Rounded Rectangle 4"/>
          <p:cNvSpPr/>
          <p:nvPr/>
        </p:nvSpPr>
        <p:spPr>
          <a:xfrm>
            <a:off x="841248" y="583970"/>
            <a:ext cx="6967728" cy="3776472"/>
          </a:xfrm>
          <a:prstGeom prst="roundRect">
            <a:avLst/>
          </a:prstGeom>
          <a:solidFill>
            <a:schemeClr val="accent1"/>
          </a:solidFill>
          <a:effectLst/>
        </p:spPr>
        <p:txBody>
          <a:bodyPr wrap="square" lIns="182880" tIns="137160" rIns="137160" bIns="137160" rtlCol="0" anchor="ctr">
            <a:noAutofit/>
          </a:bodyPr>
          <a:lstStyle/>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This concept is</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An element of data modeling and design</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Not DBMS implementation or data management.</a:t>
            </a:r>
          </a:p>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I introduce the concept because</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Important, general data model topic we have not covered.</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Pattern is a reason why many records we think would be variable are often fixed.</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VARCHAR field in a tuple is often</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 pointer to a value in some other record.</a:t>
            </a:r>
          </a:p>
        </p:txBody>
      </p:sp>
    </p:spTree>
    <p:extLst>
      <p:ext uri="{BB962C8B-B14F-4D97-AF65-F5344CB8AC3E}">
        <p14:creationId xmlns:p14="http://schemas.microsoft.com/office/powerpoint/2010/main" val="214783036"/>
      </p:ext>
    </p:extLst>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214"/>
            <a:ext cx="8279946" cy="387798"/>
          </a:xfrm>
        </p:spPr>
        <p:txBody>
          <a:bodyPr/>
          <a:lstStyle/>
          <a:p>
            <a:pPr algn="l"/>
            <a:r>
              <a:rPr lang="en-US" dirty="0">
                <a:solidFill>
                  <a:schemeClr val="bg1"/>
                </a:solidFill>
              </a:rPr>
              <a:t>Hypothetical Explanation</a:t>
            </a:r>
          </a:p>
        </p:txBody>
      </p:sp>
      <p:sp>
        <p:nvSpPr>
          <p:cNvPr id="3" name="Content Placeholder 2"/>
          <p:cNvSpPr>
            <a:spLocks noGrp="1"/>
          </p:cNvSpPr>
          <p:nvPr>
            <p:ph sz="half" idx="1"/>
          </p:nvPr>
        </p:nvSpPr>
        <p:spPr>
          <a:xfrm>
            <a:off x="139372" y="514350"/>
            <a:ext cx="8458402" cy="3977640"/>
          </a:xfrm>
        </p:spPr>
        <p:txBody>
          <a:bodyPr>
            <a:noAutofit/>
          </a:bodyPr>
          <a:lstStyle/>
          <a:p>
            <a:pPr>
              <a:spcBef>
                <a:spcPts val="0"/>
              </a:spcBef>
            </a:pPr>
            <a:r>
              <a:rPr lang="en-US" sz="1600" dirty="0"/>
              <a:t> `</a:t>
            </a:r>
            <a:r>
              <a:rPr lang="en-US" sz="1600" dirty="0" err="1"/>
              <a:t>product_name</a:t>
            </a:r>
            <a:r>
              <a:rPr lang="en-US" sz="1600" dirty="0"/>
              <a:t>` </a:t>
            </a:r>
            <a:r>
              <a:rPr lang="en-US" sz="1600" b="1" i="1" dirty="0">
                <a:solidFill>
                  <a:srgbClr val="660E7A"/>
                </a:solidFill>
              </a:rPr>
              <a:t>varchar</a:t>
            </a:r>
            <a:r>
              <a:rPr lang="en-US" sz="1600" dirty="0"/>
              <a:t>(</a:t>
            </a:r>
            <a:r>
              <a:rPr lang="en-US" sz="1600" dirty="0">
                <a:solidFill>
                  <a:srgbClr val="0000FF"/>
                </a:solidFill>
              </a:rPr>
              <a:t>16</a:t>
            </a:r>
            <a:r>
              <a:rPr lang="en-US" sz="1600" dirty="0"/>
              <a:t>) </a:t>
            </a:r>
            <a:r>
              <a:rPr lang="en-US" sz="1600" b="1" dirty="0">
                <a:solidFill>
                  <a:srgbClr val="000080"/>
                </a:solidFill>
              </a:rPr>
              <a:t>NOT NULL</a:t>
            </a:r>
            <a:endParaRPr lang="en-US" sz="1600" dirty="0"/>
          </a:p>
          <a:p>
            <a:pPr lvl="1">
              <a:spcBef>
                <a:spcPts val="0"/>
              </a:spcBef>
            </a:pPr>
            <a:r>
              <a:rPr lang="en-US" sz="1400" dirty="0"/>
              <a:t>(NB: Assumes that the </a:t>
            </a:r>
            <a:r>
              <a:rPr lang="en-US" sz="1400" dirty="0" err="1"/>
              <a:t>product_name</a:t>
            </a:r>
            <a:r>
              <a:rPr lang="en-US" sz="1400" dirty="0"/>
              <a:t> is not localized).</a:t>
            </a:r>
          </a:p>
          <a:p>
            <a:pPr lvl="1">
              <a:spcBef>
                <a:spcPts val="0"/>
              </a:spcBef>
            </a:pPr>
            <a:r>
              <a:rPr lang="en-US" sz="1400" dirty="0"/>
              <a:t>Length can be 0 .. 15 characters.</a:t>
            </a:r>
          </a:p>
          <a:p>
            <a:pPr lvl="1">
              <a:spcBef>
                <a:spcPts val="0"/>
              </a:spcBef>
            </a:pPr>
            <a:r>
              <a:rPr lang="en-US" sz="1400" dirty="0"/>
              <a:t>But,</a:t>
            </a:r>
          </a:p>
          <a:p>
            <a:pPr lvl="2">
              <a:spcBef>
                <a:spcPts val="0"/>
              </a:spcBef>
            </a:pPr>
            <a:r>
              <a:rPr lang="en-US" sz="1200" dirty="0"/>
              <a:t>If the value is almost always between 12 and 16 characters.</a:t>
            </a:r>
          </a:p>
          <a:p>
            <a:pPr lvl="2">
              <a:spcBef>
                <a:spcPts val="0"/>
              </a:spcBef>
            </a:pPr>
            <a:r>
              <a:rPr lang="en-US" sz="1200" dirty="0"/>
              <a:t>The database engine may decide to store in a fixed length area.</a:t>
            </a:r>
          </a:p>
          <a:p>
            <a:pPr lvl="2">
              <a:spcBef>
                <a:spcPts val="0"/>
              </a:spcBef>
            </a:pPr>
            <a:r>
              <a:rPr lang="en-US" sz="1200" dirty="0"/>
              <a:t>Because the relatively small savings available from treating like a variable length record</a:t>
            </a:r>
          </a:p>
          <a:p>
            <a:pPr lvl="2">
              <a:spcBef>
                <a:spcPts val="0"/>
              </a:spcBef>
            </a:pPr>
            <a:r>
              <a:rPr lang="en-US" sz="1200" dirty="0"/>
              <a:t>Does not justify the added complexity involved in variable size record management.</a:t>
            </a:r>
          </a:p>
          <a:p>
            <a:pPr>
              <a:spcBef>
                <a:spcPts val="0"/>
              </a:spcBef>
            </a:pPr>
            <a:r>
              <a:rPr lang="en-US" sz="1600" dirty="0"/>
              <a:t>`</a:t>
            </a:r>
            <a:r>
              <a:rPr lang="en-US" sz="1600" dirty="0" err="1"/>
              <a:t>product_brand</a:t>
            </a:r>
            <a:r>
              <a:rPr lang="en-US" sz="1600" dirty="0"/>
              <a:t>` </a:t>
            </a:r>
            <a:r>
              <a:rPr lang="en-US" sz="1600" dirty="0" err="1"/>
              <a:t>enum</a:t>
            </a:r>
            <a:r>
              <a:rPr lang="en-US" sz="1600" dirty="0"/>
              <a:t>(</a:t>
            </a:r>
            <a:r>
              <a:rPr lang="en-US" sz="1600" b="1" dirty="0">
                <a:solidFill>
                  <a:srgbClr val="008000"/>
                </a:solidFill>
              </a:rPr>
              <a:t>'</a:t>
            </a:r>
            <a:r>
              <a:rPr lang="en-US" sz="1600" b="1" dirty="0" err="1">
                <a:solidFill>
                  <a:srgbClr val="008000"/>
                </a:solidFill>
              </a:rPr>
              <a:t>IBM'</a:t>
            </a:r>
            <a:r>
              <a:rPr lang="en-US" sz="1600" dirty="0" err="1"/>
              <a:t>,</a:t>
            </a:r>
            <a:r>
              <a:rPr lang="en-US" sz="1600" b="1" dirty="0" err="1">
                <a:solidFill>
                  <a:srgbClr val="008000"/>
                </a:solidFill>
              </a:rPr>
              <a:t>'HP'</a:t>
            </a:r>
            <a:r>
              <a:rPr lang="en-US" sz="1600" dirty="0" err="1"/>
              <a:t>,</a:t>
            </a:r>
            <a:r>
              <a:rPr lang="en-US" sz="1600" b="1" dirty="0" err="1">
                <a:solidFill>
                  <a:srgbClr val="008000"/>
                </a:solidFill>
              </a:rPr>
              <a:t>'Acer'</a:t>
            </a:r>
            <a:r>
              <a:rPr lang="en-US" sz="1600" dirty="0" err="1"/>
              <a:t>,</a:t>
            </a:r>
            <a:r>
              <a:rPr lang="en-US" sz="1600" b="1" dirty="0" err="1">
                <a:solidFill>
                  <a:srgbClr val="008000"/>
                </a:solidFill>
              </a:rPr>
              <a:t>'Lenovo'</a:t>
            </a:r>
            <a:r>
              <a:rPr lang="en-US" sz="1600" dirty="0" err="1"/>
              <a:t>,</a:t>
            </a:r>
            <a:r>
              <a:rPr lang="en-US" sz="1600" b="1" dirty="0" err="1">
                <a:solidFill>
                  <a:srgbClr val="008000"/>
                </a:solidFill>
              </a:rPr>
              <a:t>'Some</a:t>
            </a:r>
            <a:r>
              <a:rPr lang="en-US" sz="1600" b="1" dirty="0">
                <a:solidFill>
                  <a:srgbClr val="008000"/>
                </a:solidFill>
              </a:rPr>
              <a:t> really long brand name'</a:t>
            </a:r>
            <a:r>
              <a:rPr lang="en-US" sz="1600" dirty="0"/>
              <a:t>) </a:t>
            </a:r>
          </a:p>
          <a:p>
            <a:pPr lvl="1">
              <a:spcBef>
                <a:spcPts val="0"/>
              </a:spcBef>
            </a:pPr>
            <a:r>
              <a:rPr lang="en-US" sz="1400" dirty="0"/>
              <a:t>The DB engine would/could represent with a 1 byte code in a lookup table.</a:t>
            </a:r>
          </a:p>
          <a:p>
            <a:pPr lvl="1">
              <a:spcBef>
                <a:spcPts val="0"/>
              </a:spcBef>
            </a:pPr>
            <a:r>
              <a:rPr lang="en-US" sz="1400" dirty="0"/>
              <a:t>This enables simplified, fixed length record management</a:t>
            </a:r>
          </a:p>
          <a:p>
            <a:pPr lvl="1">
              <a:spcBef>
                <a:spcPts val="0"/>
              </a:spcBef>
            </a:pPr>
            <a:r>
              <a:rPr lang="en-US" sz="1400" dirty="0"/>
              <a:t>And saves space because</a:t>
            </a:r>
          </a:p>
          <a:p>
            <a:pPr lvl="2">
              <a:spcBef>
                <a:spcPts val="0"/>
              </a:spcBef>
            </a:pPr>
            <a:r>
              <a:rPr lang="en-US" sz="1200" dirty="0"/>
              <a:t>1,000 products in the catalog from ‘Some really long brand’</a:t>
            </a:r>
          </a:p>
          <a:p>
            <a:pPr lvl="2">
              <a:spcBef>
                <a:spcPts val="0"/>
              </a:spcBef>
            </a:pPr>
            <a:r>
              <a:rPr lang="en-US" sz="1200" dirty="0"/>
              <a:t>Requires 1,000 bytes instead of 27,000 bytes.</a:t>
            </a:r>
          </a:p>
          <a:p>
            <a:pPr lvl="1">
              <a:spcBef>
                <a:spcPts val="0"/>
              </a:spcBef>
            </a:pPr>
            <a:r>
              <a:rPr lang="en-US" sz="1400" dirty="0"/>
              <a:t>Repeated values:</a:t>
            </a:r>
          </a:p>
          <a:p>
            <a:pPr lvl="2">
              <a:spcBef>
                <a:spcPts val="0"/>
              </a:spcBef>
            </a:pPr>
            <a:r>
              <a:rPr lang="en-US" sz="1200" dirty="0"/>
              <a:t>The same value occurring repeatedly in multiple distinct tuples is common, even when not an </a:t>
            </a:r>
            <a:r>
              <a:rPr lang="en-US" sz="1200" dirty="0" err="1"/>
              <a:t>enum</a:t>
            </a:r>
            <a:r>
              <a:rPr lang="en-US" sz="1200" dirty="0"/>
              <a:t>, e.g.</a:t>
            </a:r>
          </a:p>
          <a:p>
            <a:pPr lvl="3">
              <a:spcBef>
                <a:spcPts val="0"/>
              </a:spcBef>
            </a:pPr>
            <a:r>
              <a:rPr lang="en-US" sz="1000" dirty="0"/>
              <a:t>Country names, City names, street names, last names, first names, </a:t>
            </a:r>
            <a:r>
              <a:rPr lang="mr-IN" sz="1000" dirty="0"/>
              <a:t>…</a:t>
            </a:r>
            <a:endParaRPr lang="en-US" sz="1000" dirty="0"/>
          </a:p>
          <a:p>
            <a:pPr lvl="3">
              <a:spcBef>
                <a:spcPts val="0"/>
              </a:spcBef>
            </a:pPr>
            <a:r>
              <a:rPr lang="en-US" sz="1000" dirty="0"/>
              <a:t>Foreign keys in many-to-many associative entities.</a:t>
            </a:r>
          </a:p>
          <a:p>
            <a:pPr lvl="2">
              <a:spcBef>
                <a:spcPts val="0"/>
              </a:spcBef>
            </a:pPr>
            <a:r>
              <a:rPr lang="en-US" sz="1200" dirty="0"/>
              <a:t>DBMS storage management engine may detect the situation, and replace values with symbol lookups.</a:t>
            </a:r>
            <a:br>
              <a:rPr lang="en-US" sz="1200" dirty="0"/>
            </a:br>
            <a:endParaRPr lang="en-US" sz="1200" dirty="0"/>
          </a:p>
        </p:txBody>
      </p:sp>
    </p:spTree>
    <p:extLst>
      <p:ext uri="{BB962C8B-B14F-4D97-AF65-F5344CB8AC3E}">
        <p14:creationId xmlns:p14="http://schemas.microsoft.com/office/powerpoint/2010/main" val="1304811829"/>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Access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1E0CDBBC-71C6-47C5-B89E-1BDF28D1865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Multitable Clustering File Organization</a:t>
            </a:r>
          </a:p>
        </p:txBody>
      </p:sp>
      <p:sp>
        <p:nvSpPr>
          <p:cNvPr id="98307" name="Rectangle 3">
            <a:extLst>
              <a:ext uri="{FF2B5EF4-FFF2-40B4-BE49-F238E27FC236}">
                <a16:creationId xmlns:a16="http://schemas.microsoft.com/office/drawing/2014/main" id="{C767BF78-D2D9-436C-985A-ECF7147D743E}"/>
              </a:ext>
            </a:extLst>
          </p:cNvPr>
          <p:cNvSpPr>
            <a:spLocks noChangeArrowheads="1"/>
          </p:cNvSpPr>
          <p:nvPr/>
        </p:nvSpPr>
        <p:spPr bwMode="auto">
          <a:xfrm>
            <a:off x="1794273" y="762000"/>
            <a:ext cx="50887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Store several relations in one file using a </a:t>
            </a:r>
            <a:r>
              <a:rPr kumimoji="1" lang="en-US" altLang="en-US" sz="1350" b="1" i="0" u="none" strike="noStrike" kern="1200" cap="none" spc="0" normalizeH="0" baseline="0" noProof="0" dirty="0" err="1">
                <a:ln>
                  <a:noFill/>
                </a:ln>
                <a:solidFill>
                  <a:srgbClr val="002060"/>
                </a:solidFill>
                <a:effectLst/>
                <a:uLnTx/>
                <a:uFillTx/>
                <a:latin typeface="Helvetica" panose="020B0604020202020204" pitchFamily="34" charset="0"/>
                <a:ea typeface="MS PGothic" panose="020B0600070205080204" pitchFamily="34" charset="-128"/>
                <a:cs typeface="+mn-cs"/>
              </a:rPr>
              <a:t>multitable</a:t>
            </a:r>
            <a:r>
              <a:rPr kumimoji="1"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clustering </a:t>
            </a:r>
            <a:r>
              <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file organization</a:t>
            </a:r>
          </a:p>
        </p:txBody>
      </p:sp>
      <p:sp>
        <p:nvSpPr>
          <p:cNvPr id="98311" name="Text Box 7">
            <a:extLst>
              <a:ext uri="{FF2B5EF4-FFF2-40B4-BE49-F238E27FC236}">
                <a16:creationId xmlns:a16="http://schemas.microsoft.com/office/drawing/2014/main" id="{A8C408CC-5E78-4F76-950F-93004534DCC4}"/>
              </a:ext>
            </a:extLst>
          </p:cNvPr>
          <p:cNvSpPr txBox="1">
            <a:spLocks noChangeArrowheads="1"/>
          </p:cNvSpPr>
          <p:nvPr/>
        </p:nvSpPr>
        <p:spPr bwMode="auto">
          <a:xfrm>
            <a:off x="2045494" y="1421606"/>
            <a:ext cx="10599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department</a:t>
            </a:r>
          </a:p>
        </p:txBody>
      </p:sp>
      <p:sp>
        <p:nvSpPr>
          <p:cNvPr id="98312" name="Text Box 8">
            <a:extLst>
              <a:ext uri="{FF2B5EF4-FFF2-40B4-BE49-F238E27FC236}">
                <a16:creationId xmlns:a16="http://schemas.microsoft.com/office/drawing/2014/main" id="{997D0B1D-B44C-4ECF-9498-1849597FB48A}"/>
              </a:ext>
            </a:extLst>
          </p:cNvPr>
          <p:cNvSpPr txBox="1">
            <a:spLocks noChangeArrowheads="1"/>
          </p:cNvSpPr>
          <p:nvPr/>
        </p:nvSpPr>
        <p:spPr bwMode="auto">
          <a:xfrm>
            <a:off x="2090738" y="2428875"/>
            <a:ext cx="896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1"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instructor</a:t>
            </a:r>
          </a:p>
        </p:txBody>
      </p:sp>
      <p:sp>
        <p:nvSpPr>
          <p:cNvPr id="98313" name="Text Box 9">
            <a:extLst>
              <a:ext uri="{FF2B5EF4-FFF2-40B4-BE49-F238E27FC236}">
                <a16:creationId xmlns:a16="http://schemas.microsoft.com/office/drawing/2014/main" id="{406E2E2B-92DC-4A3F-9645-D094BDCFAE67}"/>
              </a:ext>
            </a:extLst>
          </p:cNvPr>
          <p:cNvSpPr txBox="1">
            <a:spLocks noChangeArrowheads="1"/>
          </p:cNvSpPr>
          <p:nvPr/>
        </p:nvSpPr>
        <p:spPr bwMode="auto">
          <a:xfrm>
            <a:off x="1689498" y="3554016"/>
            <a:ext cx="171393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multitable</a:t>
            </a: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clustering</a:t>
            </a:r>
          </a:p>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of</a:t>
            </a:r>
            <a:r>
              <a:rPr kumimoji="0" lang="en-US" altLang="en-US" sz="135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department </a:t>
            </a: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a:t>
            </a:r>
            <a:r>
              <a:rPr kumimoji="0" lang="en-US" altLang="en-US" sz="135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p:txBody>
      </p:sp>
      <p:pic>
        <p:nvPicPr>
          <p:cNvPr id="10" name="Graphic 9">
            <a:extLst>
              <a:ext uri="{FF2B5EF4-FFF2-40B4-BE49-F238E27FC236}">
                <a16:creationId xmlns:a16="http://schemas.microsoft.com/office/drawing/2014/main" id="{3FFF8798-6E6B-47E8-8BB9-C2576E506B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33413"/>
          <a:stretch/>
        </p:blipFill>
        <p:spPr>
          <a:xfrm>
            <a:off x="3480888" y="1110996"/>
            <a:ext cx="2537891" cy="942017"/>
          </a:xfrm>
          <a:prstGeom prst="rect">
            <a:avLst/>
          </a:prstGeom>
        </p:spPr>
      </p:pic>
      <p:pic>
        <p:nvPicPr>
          <p:cNvPr id="11" name="Graphic 10">
            <a:extLst>
              <a:ext uri="{FF2B5EF4-FFF2-40B4-BE49-F238E27FC236}">
                <a16:creationId xmlns:a16="http://schemas.microsoft.com/office/drawing/2014/main" id="{50C245B3-E503-4226-969D-8E82216262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949" y="2172689"/>
            <a:ext cx="2725392" cy="1062441"/>
          </a:xfrm>
          <a:prstGeom prst="rect">
            <a:avLst/>
          </a:prstGeom>
        </p:spPr>
      </p:pic>
      <p:pic>
        <p:nvPicPr>
          <p:cNvPr id="12" name="Graphic 11">
            <a:extLst>
              <a:ext uri="{FF2B5EF4-FFF2-40B4-BE49-F238E27FC236}">
                <a16:creationId xmlns:a16="http://schemas.microsoft.com/office/drawing/2014/main" id="{6804855E-3CEB-48E5-B9FA-BCC8F0829A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7589" y="3478793"/>
            <a:ext cx="3116895" cy="1258196"/>
          </a:xfrm>
          <a:prstGeom prst="rect">
            <a:avLst/>
          </a:prstGeom>
        </p:spPr>
      </p:pic>
    </p:spTree>
    <p:extLst>
      <p:ext uri="{BB962C8B-B14F-4D97-AF65-F5344CB8AC3E}">
        <p14:creationId xmlns:p14="http://schemas.microsoft.com/office/powerpoint/2010/main" val="31368054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2761E86C-52C6-4666-890C-618804EBC77A}"/>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dirty="0">
                <a:effectLst>
                  <a:outerShdw blurRad="38100" dist="38100" dir="2700000" algn="tl">
                    <a:srgbClr val="C0C0C0"/>
                  </a:outerShdw>
                </a:effectLst>
              </a:rPr>
              <a:t>Multitable Clustering File Organization (cont.)</a:t>
            </a:r>
          </a:p>
        </p:txBody>
      </p:sp>
      <p:sp>
        <p:nvSpPr>
          <p:cNvPr id="100355" name="Rectangle 3">
            <a:extLst>
              <a:ext uri="{FF2B5EF4-FFF2-40B4-BE49-F238E27FC236}">
                <a16:creationId xmlns:a16="http://schemas.microsoft.com/office/drawing/2014/main" id="{5DE76852-4504-41F8-A327-27C6F05B7238}"/>
              </a:ext>
            </a:extLst>
          </p:cNvPr>
          <p:cNvSpPr>
            <a:spLocks noGrp="1" noChangeArrowheads="1"/>
          </p:cNvSpPr>
          <p:nvPr>
            <p:ph idx="1"/>
          </p:nvPr>
        </p:nvSpPr>
        <p:spPr/>
        <p:txBody>
          <a:bodyPr/>
          <a:lstStyle/>
          <a:p>
            <a:r>
              <a:rPr lang="en-US" altLang="en-US" dirty="0"/>
              <a:t>good for queries involving </a:t>
            </a:r>
            <a:r>
              <a:rPr lang="en-US" altLang="en-US" i="1" dirty="0"/>
              <a:t>department </a:t>
            </a:r>
            <a:r>
              <a:rPr lang="en-US" altLang="en-US" dirty="0"/>
              <a:t> </a:t>
            </a:r>
            <a:r>
              <a:rPr lang="en-IN" dirty="0"/>
              <a:t>⨝</a:t>
            </a:r>
            <a:r>
              <a:rPr lang="en-US" altLang="en-US" dirty="0"/>
              <a:t> </a:t>
            </a:r>
            <a:r>
              <a:rPr lang="en-US" altLang="en-US" i="1" dirty="0"/>
              <a:t>instructor</a:t>
            </a:r>
            <a:r>
              <a:rPr lang="en-US" altLang="en-US" dirty="0"/>
              <a:t>, and for queries involving one single department and its instructors</a:t>
            </a:r>
          </a:p>
          <a:p>
            <a:r>
              <a:rPr lang="en-US" altLang="en-US" dirty="0"/>
              <a:t>bad for queries involving only </a:t>
            </a:r>
            <a:r>
              <a:rPr lang="en-US" altLang="en-US" i="1" dirty="0"/>
              <a:t>department</a:t>
            </a:r>
          </a:p>
          <a:p>
            <a:r>
              <a:rPr lang="en-US" altLang="en-US" dirty="0"/>
              <a:t>results in variable size records</a:t>
            </a:r>
          </a:p>
          <a:p>
            <a:r>
              <a:rPr lang="en-US" altLang="en-US" dirty="0"/>
              <a:t>Can add pointer chains to link records of a particular relation</a:t>
            </a:r>
          </a:p>
        </p:txBody>
      </p:sp>
    </p:spTree>
    <p:extLst>
      <p:ext uri="{BB962C8B-B14F-4D97-AF65-F5344CB8AC3E}">
        <p14:creationId xmlns:p14="http://schemas.microsoft.com/office/powerpoint/2010/main" val="41928148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2EC9E7E1-47A2-4E4B-B460-9EE231864E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a:t>
            </a:r>
          </a:p>
        </p:txBody>
      </p:sp>
      <p:sp>
        <p:nvSpPr>
          <p:cNvPr id="46083" name="Rectangle 3">
            <a:extLst>
              <a:ext uri="{FF2B5EF4-FFF2-40B4-BE49-F238E27FC236}">
                <a16:creationId xmlns:a16="http://schemas.microsoft.com/office/drawing/2014/main" id="{A0E4945A-A60A-40AF-B199-E71D7808EB49}"/>
              </a:ext>
            </a:extLst>
          </p:cNvPr>
          <p:cNvSpPr>
            <a:spLocks noGrp="1" noChangeArrowheads="1"/>
          </p:cNvSpPr>
          <p:nvPr>
            <p:ph idx="1"/>
          </p:nvPr>
        </p:nvSpPr>
        <p:spPr/>
        <p:txBody>
          <a:bodyPr/>
          <a:lstStyle/>
          <a:p>
            <a:pPr>
              <a:spcAft>
                <a:spcPts val="0"/>
              </a:spcAft>
            </a:pPr>
            <a:r>
              <a:rPr lang="en-US" altLang="en-US" b="1" dirty="0">
                <a:solidFill>
                  <a:srgbClr val="002060"/>
                </a:solidFill>
              </a:rPr>
              <a:t>RAID: Redundant Arrays of Independent Disks </a:t>
            </a:r>
            <a:endParaRPr lang="en-US" altLang="en-US" dirty="0">
              <a:solidFill>
                <a:srgbClr val="002060"/>
              </a:solidFill>
            </a:endParaRPr>
          </a:p>
          <a:p>
            <a:pPr lvl="1">
              <a:spcAft>
                <a:spcPts val="0"/>
              </a:spcAft>
            </a:pPr>
            <a:r>
              <a:rPr lang="en-US" altLang="en-US" dirty="0"/>
              <a:t>disk organization techniques that manage a large numbers of disks, providing a view of a single disk of </a:t>
            </a:r>
          </a:p>
          <a:p>
            <a:pPr lvl="2">
              <a:spcAft>
                <a:spcPts val="0"/>
              </a:spcAft>
            </a:pPr>
            <a:r>
              <a:rPr lang="en-US" altLang="en-US" b="1" dirty="0">
                <a:solidFill>
                  <a:srgbClr val="002060"/>
                </a:solidFill>
              </a:rPr>
              <a:t>high capacity </a:t>
            </a:r>
            <a:r>
              <a:rPr lang="en-US" altLang="en-US" dirty="0"/>
              <a:t>and </a:t>
            </a:r>
            <a:r>
              <a:rPr lang="en-US" altLang="en-US" b="1" dirty="0">
                <a:solidFill>
                  <a:srgbClr val="002060"/>
                </a:solidFill>
              </a:rPr>
              <a:t>high speed  </a:t>
            </a:r>
            <a:r>
              <a:rPr lang="en-US" altLang="en-US" dirty="0"/>
              <a:t>by using multiple disks in parallel,  </a:t>
            </a:r>
          </a:p>
          <a:p>
            <a:pPr lvl="2">
              <a:spcAft>
                <a:spcPts val="0"/>
              </a:spcAft>
            </a:pPr>
            <a:r>
              <a:rPr lang="en-US" altLang="en-US" b="1" dirty="0">
                <a:solidFill>
                  <a:srgbClr val="002060"/>
                </a:solidFill>
              </a:rPr>
              <a:t>high reliability </a:t>
            </a:r>
            <a:r>
              <a:rPr lang="en-US" altLang="en-US" dirty="0"/>
              <a:t>by storing data redundantly, so that data can be recovered even if  a disk fails </a:t>
            </a:r>
          </a:p>
          <a:p>
            <a:pPr>
              <a:spcAft>
                <a:spcPts val="0"/>
              </a:spcAft>
            </a:pPr>
            <a:r>
              <a:rPr lang="en-US" altLang="en-US" dirty="0"/>
              <a:t>The chance that some disk out of a set of </a:t>
            </a:r>
            <a:r>
              <a:rPr lang="en-US" altLang="en-US" i="1" dirty="0"/>
              <a:t>N</a:t>
            </a:r>
            <a:r>
              <a:rPr lang="en-US" altLang="en-US" dirty="0"/>
              <a:t> disks will fail is much higher than the chance that a specific single disk will fail.</a:t>
            </a:r>
          </a:p>
          <a:p>
            <a:pPr lvl="1">
              <a:spcAft>
                <a:spcPts val="0"/>
              </a:spcAft>
            </a:pPr>
            <a:r>
              <a:rPr lang="en-US" altLang="en-US" dirty="0"/>
              <a:t>E.g., a system with 100 disks, each with MTTF of 100,000 hours (approx.  11 years), will have a system MTTF of 1000 hours (approx. 41 days)</a:t>
            </a:r>
          </a:p>
          <a:p>
            <a:pPr lvl="1">
              <a:spcAft>
                <a:spcPts val="0"/>
              </a:spcAft>
            </a:pPr>
            <a:r>
              <a:rPr lang="en-US" altLang="en-US" dirty="0"/>
              <a:t>Techniques for using redundancy to avoid data loss are critical with large numbers of disks</a:t>
            </a:r>
          </a:p>
        </p:txBody>
      </p:sp>
    </p:spTree>
    <p:extLst>
      <p:ext uri="{BB962C8B-B14F-4D97-AF65-F5344CB8AC3E}">
        <p14:creationId xmlns:p14="http://schemas.microsoft.com/office/powerpoint/2010/main" val="17478019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871A7640-4AB8-43B4-B165-4FA38C56FC8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Improvement of Reliability via Redundancy</a:t>
            </a:r>
          </a:p>
        </p:txBody>
      </p:sp>
      <p:sp>
        <p:nvSpPr>
          <p:cNvPr id="48131" name="Rectangle 3">
            <a:extLst>
              <a:ext uri="{FF2B5EF4-FFF2-40B4-BE49-F238E27FC236}">
                <a16:creationId xmlns:a16="http://schemas.microsoft.com/office/drawing/2014/main" id="{D361A4A9-FACE-4EBB-BECD-62A92425C9A9}"/>
              </a:ext>
            </a:extLst>
          </p:cNvPr>
          <p:cNvSpPr>
            <a:spLocks noGrp="1" noChangeArrowheads="1"/>
          </p:cNvSpPr>
          <p:nvPr>
            <p:ph idx="1"/>
          </p:nvPr>
        </p:nvSpPr>
        <p:spPr/>
        <p:txBody>
          <a:bodyPr/>
          <a:lstStyle/>
          <a:p>
            <a:pPr>
              <a:spcAft>
                <a:spcPts val="0"/>
              </a:spcAft>
            </a:pPr>
            <a:r>
              <a:rPr lang="en-US" altLang="en-US" b="1" dirty="0">
                <a:solidFill>
                  <a:srgbClr val="002060"/>
                </a:solidFill>
              </a:rPr>
              <a:t>Redundancy</a:t>
            </a:r>
            <a:r>
              <a:rPr lang="en-US" altLang="en-US" dirty="0"/>
              <a:t> – store extra information that can be used to rebuild information lost in a disk failure</a:t>
            </a:r>
          </a:p>
          <a:p>
            <a:pPr>
              <a:spcAft>
                <a:spcPts val="0"/>
              </a:spcAft>
            </a:pPr>
            <a:r>
              <a:rPr lang="en-US" altLang="en-US" dirty="0"/>
              <a:t>E.g., </a:t>
            </a:r>
            <a:r>
              <a:rPr lang="en-US" altLang="en-US" b="1" dirty="0">
                <a:solidFill>
                  <a:srgbClr val="002060"/>
                </a:solidFill>
              </a:rPr>
              <a:t>Mirroring</a:t>
            </a:r>
            <a:r>
              <a:rPr lang="en-US" altLang="en-US" b="1" dirty="0"/>
              <a:t> </a:t>
            </a:r>
            <a:r>
              <a:rPr lang="en-US" altLang="en-US" dirty="0"/>
              <a:t>(or</a:t>
            </a:r>
            <a:r>
              <a:rPr lang="en-US" altLang="en-US" b="1" dirty="0"/>
              <a:t> shadowing</a:t>
            </a:r>
            <a:r>
              <a:rPr lang="en-US" altLang="en-US" dirty="0"/>
              <a:t>)</a:t>
            </a:r>
          </a:p>
          <a:p>
            <a:pPr lvl="1">
              <a:spcAft>
                <a:spcPts val="0"/>
              </a:spcAft>
            </a:pPr>
            <a:r>
              <a:rPr lang="en-US" altLang="en-US" dirty="0"/>
              <a:t>Duplicate every disk.  Logical disk consists of two physical disks.</a:t>
            </a:r>
          </a:p>
          <a:p>
            <a:pPr lvl="1">
              <a:spcAft>
                <a:spcPts val="0"/>
              </a:spcAft>
            </a:pPr>
            <a:r>
              <a:rPr lang="en-US" altLang="en-US" dirty="0"/>
              <a:t>Every write is carried out on both disks</a:t>
            </a:r>
          </a:p>
          <a:p>
            <a:pPr lvl="2">
              <a:spcAft>
                <a:spcPts val="0"/>
              </a:spcAft>
            </a:pPr>
            <a:r>
              <a:rPr lang="en-US" altLang="en-US" dirty="0"/>
              <a:t>Reads can take place from either disk</a:t>
            </a:r>
          </a:p>
          <a:p>
            <a:pPr lvl="1">
              <a:spcAft>
                <a:spcPts val="0"/>
              </a:spcAft>
            </a:pPr>
            <a:r>
              <a:rPr lang="en-US" altLang="en-US" dirty="0"/>
              <a:t>If one disk in a pair fails, data still available in the other</a:t>
            </a:r>
          </a:p>
          <a:p>
            <a:pPr lvl="2">
              <a:spcAft>
                <a:spcPts val="0"/>
              </a:spcAft>
            </a:pPr>
            <a:r>
              <a:rPr lang="en-US" altLang="en-US" dirty="0"/>
              <a:t>Data loss would occur only if a disk fails, and its mirror disk also fails before the system is repaired</a:t>
            </a:r>
          </a:p>
          <a:p>
            <a:pPr lvl="3">
              <a:spcAft>
                <a:spcPts val="0"/>
              </a:spcAft>
            </a:pPr>
            <a:r>
              <a:rPr lang="en-US" altLang="en-US" dirty="0"/>
              <a:t>Probability of combined event is very small </a:t>
            </a:r>
          </a:p>
          <a:p>
            <a:pPr lvl="4">
              <a:spcAft>
                <a:spcPts val="0"/>
              </a:spcAft>
            </a:pPr>
            <a:r>
              <a:rPr lang="en-US" altLang="en-US" dirty="0"/>
              <a:t>Except for dependent failure modes such as fire or building collapse or electrical power surges</a:t>
            </a:r>
          </a:p>
          <a:p>
            <a:pPr>
              <a:spcAft>
                <a:spcPts val="0"/>
              </a:spcAft>
            </a:pPr>
            <a:r>
              <a:rPr lang="en-US" altLang="en-US" b="1" dirty="0">
                <a:solidFill>
                  <a:srgbClr val="002060"/>
                </a:solidFill>
              </a:rPr>
              <a:t>Mean time to data loss</a:t>
            </a:r>
            <a:r>
              <a:rPr lang="en-US" altLang="en-US" dirty="0">
                <a:solidFill>
                  <a:srgbClr val="002060"/>
                </a:solidFill>
              </a:rPr>
              <a:t> </a:t>
            </a:r>
            <a:r>
              <a:rPr lang="en-US" altLang="en-US" dirty="0"/>
              <a:t>depends on mean time to failure, </a:t>
            </a:r>
            <a:br>
              <a:rPr lang="en-US" altLang="en-US" dirty="0"/>
            </a:br>
            <a:r>
              <a:rPr lang="en-US" altLang="en-US" dirty="0"/>
              <a:t>and </a:t>
            </a:r>
            <a:r>
              <a:rPr lang="en-US" altLang="en-US" b="1" dirty="0">
                <a:solidFill>
                  <a:srgbClr val="002060"/>
                </a:solidFill>
              </a:rPr>
              <a:t>mean time to repair</a:t>
            </a:r>
          </a:p>
          <a:p>
            <a:pPr lvl="1">
              <a:spcAft>
                <a:spcPts val="0"/>
              </a:spcAft>
            </a:pPr>
            <a:r>
              <a:rPr lang="en-US" altLang="en-US" dirty="0"/>
              <a:t>E.g., MTTF of 100,000 hours, mean time to repair of 10 hours gives mean time to data loss of 500*10</a:t>
            </a:r>
            <a:r>
              <a:rPr lang="en-US" altLang="en-US" baseline="30000" dirty="0"/>
              <a:t>6</a:t>
            </a:r>
            <a:r>
              <a:rPr lang="en-US" altLang="en-US" dirty="0"/>
              <a:t> hours (or 57,000 years) for a mirrored pair of disks (ignoring dependent failure modes)</a:t>
            </a:r>
          </a:p>
          <a:p>
            <a:pPr lvl="4"/>
            <a:endParaRPr lang="en-US" altLang="en-US" dirty="0"/>
          </a:p>
        </p:txBody>
      </p:sp>
    </p:spTree>
    <p:extLst>
      <p:ext uri="{BB962C8B-B14F-4D97-AF65-F5344CB8AC3E}">
        <p14:creationId xmlns:p14="http://schemas.microsoft.com/office/powerpoint/2010/main" val="35517084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07094493-EF72-410D-8543-93233D17B96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Improvement in Performance via Parallelism</a:t>
            </a:r>
          </a:p>
        </p:txBody>
      </p:sp>
      <p:sp>
        <p:nvSpPr>
          <p:cNvPr id="50179" name="Rectangle 3">
            <a:extLst>
              <a:ext uri="{FF2B5EF4-FFF2-40B4-BE49-F238E27FC236}">
                <a16:creationId xmlns:a16="http://schemas.microsoft.com/office/drawing/2014/main" id="{2E2EB768-D89F-44A6-8392-915B56D8EE94}"/>
              </a:ext>
            </a:extLst>
          </p:cNvPr>
          <p:cNvSpPr>
            <a:spLocks noGrp="1" noChangeArrowheads="1"/>
          </p:cNvSpPr>
          <p:nvPr>
            <p:ph idx="1"/>
          </p:nvPr>
        </p:nvSpPr>
        <p:spPr/>
        <p:txBody>
          <a:bodyPr/>
          <a:lstStyle/>
          <a:p>
            <a:pPr>
              <a:spcAft>
                <a:spcPts val="0"/>
              </a:spcAft>
            </a:pPr>
            <a:r>
              <a:rPr lang="en-US" altLang="en-US" dirty="0"/>
              <a:t>Two main goals of parallelism in a disk system: </a:t>
            </a:r>
          </a:p>
          <a:p>
            <a:pPr lvl="1">
              <a:spcAft>
                <a:spcPts val="0"/>
              </a:spcAft>
              <a:buNone/>
            </a:pPr>
            <a:r>
              <a:rPr lang="en-US" altLang="en-US" dirty="0"/>
              <a:t>1.	Load balance multiple small accesses to increase throughput</a:t>
            </a:r>
          </a:p>
          <a:p>
            <a:pPr lvl="1">
              <a:spcAft>
                <a:spcPts val="0"/>
              </a:spcAft>
              <a:buNone/>
            </a:pPr>
            <a:r>
              <a:rPr lang="en-US" altLang="en-US" dirty="0"/>
              <a:t>2.	Parallelize large accesses to reduce response time.</a:t>
            </a:r>
          </a:p>
          <a:p>
            <a:pPr>
              <a:spcAft>
                <a:spcPts val="0"/>
              </a:spcAft>
            </a:pPr>
            <a:r>
              <a:rPr lang="en-US" altLang="en-US" dirty="0"/>
              <a:t>Improve transfer rate by striping data across multiple disks.</a:t>
            </a:r>
          </a:p>
          <a:p>
            <a:pPr>
              <a:spcAft>
                <a:spcPts val="0"/>
              </a:spcAft>
            </a:pPr>
            <a:r>
              <a:rPr lang="en-US" altLang="en-US" b="1" dirty="0">
                <a:solidFill>
                  <a:srgbClr val="002060"/>
                </a:solidFill>
              </a:rPr>
              <a:t>Bit-level striping</a:t>
            </a:r>
            <a:r>
              <a:rPr lang="en-US" altLang="en-US" dirty="0">
                <a:solidFill>
                  <a:srgbClr val="002060"/>
                </a:solidFill>
              </a:rPr>
              <a:t> </a:t>
            </a:r>
            <a:r>
              <a:rPr lang="en-US" altLang="en-US" dirty="0"/>
              <a:t>– split the bits of each byte across multiple disks</a:t>
            </a:r>
          </a:p>
          <a:p>
            <a:pPr lvl="1">
              <a:spcAft>
                <a:spcPts val="0"/>
              </a:spcAft>
            </a:pPr>
            <a:r>
              <a:rPr lang="en-US" altLang="en-US" dirty="0"/>
              <a:t>In an array of eight disks, write bit </a:t>
            </a:r>
            <a:r>
              <a:rPr lang="en-US" altLang="en-US" i="1" dirty="0" err="1"/>
              <a:t>i</a:t>
            </a:r>
            <a:r>
              <a:rPr lang="en-US" altLang="en-US" dirty="0"/>
              <a:t> of each byte to disk </a:t>
            </a:r>
            <a:r>
              <a:rPr lang="en-US" altLang="en-US" i="1" dirty="0" err="1"/>
              <a:t>i</a:t>
            </a:r>
            <a:r>
              <a:rPr lang="en-US" altLang="en-US" i="1" dirty="0"/>
              <a:t>.</a:t>
            </a:r>
            <a:endParaRPr lang="en-US" altLang="en-US" dirty="0"/>
          </a:p>
          <a:p>
            <a:pPr lvl="1">
              <a:spcAft>
                <a:spcPts val="0"/>
              </a:spcAft>
            </a:pPr>
            <a:r>
              <a:rPr lang="en-US" altLang="en-US" dirty="0"/>
              <a:t>Each access can read data at eight times the rate of a single disk.</a:t>
            </a:r>
          </a:p>
          <a:p>
            <a:pPr lvl="1">
              <a:spcAft>
                <a:spcPts val="0"/>
              </a:spcAft>
            </a:pPr>
            <a:r>
              <a:rPr lang="en-US" altLang="en-US" dirty="0"/>
              <a:t>But seek/access time worse than for a single disk</a:t>
            </a:r>
          </a:p>
          <a:p>
            <a:pPr lvl="2">
              <a:spcAft>
                <a:spcPts val="0"/>
              </a:spcAft>
            </a:pPr>
            <a:r>
              <a:rPr lang="en-US" altLang="en-US" dirty="0"/>
              <a:t>Bit level striping is not used much any more</a:t>
            </a:r>
          </a:p>
          <a:p>
            <a:pPr>
              <a:spcAft>
                <a:spcPts val="0"/>
              </a:spcAft>
            </a:pPr>
            <a:r>
              <a:rPr lang="en-US" altLang="en-US" b="1" dirty="0">
                <a:solidFill>
                  <a:srgbClr val="002060"/>
                </a:solidFill>
              </a:rPr>
              <a:t>Block-level striping </a:t>
            </a:r>
            <a:r>
              <a:rPr lang="en-US" altLang="en-US" dirty="0"/>
              <a:t>– with </a:t>
            </a:r>
            <a:r>
              <a:rPr lang="en-US" altLang="en-US" i="1" dirty="0"/>
              <a:t>n</a:t>
            </a:r>
            <a:r>
              <a:rPr lang="en-US" altLang="en-US" dirty="0"/>
              <a:t> disks, block </a:t>
            </a:r>
            <a:r>
              <a:rPr lang="en-US" altLang="en-US" i="1" dirty="0" err="1"/>
              <a:t>i</a:t>
            </a:r>
            <a:r>
              <a:rPr lang="en-US" altLang="en-US" dirty="0"/>
              <a:t> of a file goes to disk (</a:t>
            </a:r>
            <a:r>
              <a:rPr lang="en-US" altLang="en-US" i="1" dirty="0" err="1"/>
              <a:t>i</a:t>
            </a:r>
            <a:r>
              <a:rPr lang="en-US" altLang="en-US" dirty="0"/>
              <a:t> mod </a:t>
            </a:r>
            <a:r>
              <a:rPr lang="en-US" altLang="en-US" i="1" dirty="0"/>
              <a:t>n</a:t>
            </a:r>
            <a:r>
              <a:rPr lang="en-US" altLang="en-US" dirty="0"/>
              <a:t>) + 1</a:t>
            </a:r>
          </a:p>
          <a:p>
            <a:pPr lvl="1">
              <a:spcAft>
                <a:spcPts val="0"/>
              </a:spcAft>
            </a:pPr>
            <a:r>
              <a:rPr lang="en-US" altLang="en-US" dirty="0"/>
              <a:t>Requests for different blocks can run in parallel if the blocks reside on different disks</a:t>
            </a:r>
          </a:p>
          <a:p>
            <a:pPr lvl="1">
              <a:spcAft>
                <a:spcPts val="0"/>
              </a:spcAft>
            </a:pPr>
            <a:r>
              <a:rPr lang="en-US" altLang="en-US" dirty="0"/>
              <a:t>A request for a long sequence of blocks can utilize all disks in parallel</a:t>
            </a:r>
          </a:p>
        </p:txBody>
      </p:sp>
    </p:spTree>
    <p:extLst>
      <p:ext uri="{BB962C8B-B14F-4D97-AF65-F5344CB8AC3E}">
        <p14:creationId xmlns:p14="http://schemas.microsoft.com/office/powerpoint/2010/main" val="3788711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idx="1"/>
          </p:nvPr>
        </p:nvSpPr>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pic>
        <p:nvPicPr>
          <p:cNvPr id="2" name="Picture 1"/>
          <p:cNvPicPr>
            <a:picLocks noChangeAspect="1"/>
          </p:cNvPicPr>
          <p:nvPr/>
        </p:nvPicPr>
        <p:blipFill>
          <a:blip r:embed="rId3"/>
          <a:stretch>
            <a:fillRect/>
          </a:stretch>
        </p:blipFill>
        <p:spPr>
          <a:xfrm>
            <a:off x="2556281" y="2420436"/>
            <a:ext cx="4031438" cy="852126"/>
          </a:xfrm>
          <a:prstGeom prst="rect">
            <a:avLst/>
          </a:prstGeom>
        </p:spPr>
      </p:pic>
    </p:spTree>
    <p:extLst>
      <p:ext uri="{BB962C8B-B14F-4D97-AF65-F5344CB8AC3E}">
        <p14:creationId xmlns:p14="http://schemas.microsoft.com/office/powerpoint/2010/main" val="1553566493"/>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idx="1"/>
          </p:nvPr>
        </p:nvSpPr>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grpSp>
        <p:nvGrpSpPr>
          <p:cNvPr id="2" name="Group 1">
            <a:extLst>
              <a:ext uri="{FF2B5EF4-FFF2-40B4-BE49-F238E27FC236}">
                <a16:creationId xmlns:a16="http://schemas.microsoft.com/office/drawing/2014/main" id="{69F48B44-5E99-480C-A2EA-16B38042F754}"/>
              </a:ext>
            </a:extLst>
          </p:cNvPr>
          <p:cNvGrpSpPr/>
          <p:nvPr/>
        </p:nvGrpSpPr>
        <p:grpSpPr>
          <a:xfrm>
            <a:off x="1933621" y="2467070"/>
            <a:ext cx="5403793" cy="1234595"/>
            <a:chOff x="769938" y="4782693"/>
            <a:chExt cx="7205057" cy="1646126"/>
          </a:xfrm>
        </p:grpSpPr>
        <p:sp>
          <p:nvSpPr>
            <p:cNvPr id="38916" name="Line 4">
              <a:extLst>
                <a:ext uri="{FF2B5EF4-FFF2-40B4-BE49-F238E27FC236}">
                  <a16:creationId xmlns:a16="http://schemas.microsoft.com/office/drawing/2014/main" id="{AD57A55E-B726-472C-BD4B-FDEE50A20D45}"/>
                </a:ext>
              </a:extLst>
            </p:cNvPr>
            <p:cNvSpPr>
              <a:spLocks noChangeShapeType="1"/>
            </p:cNvSpPr>
            <p:nvPr/>
          </p:nvSpPr>
          <p:spPr bwMode="auto">
            <a:xfrm>
              <a:off x="4230688" y="5295900"/>
              <a:ext cx="2703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7" name="Line 5">
              <a:extLst>
                <a:ext uri="{FF2B5EF4-FFF2-40B4-BE49-F238E27FC236}">
                  <a16:creationId xmlns:a16="http://schemas.microsoft.com/office/drawing/2014/main" id="{01E4F1D4-3AAD-45F4-819A-74D847B71EAD}"/>
                </a:ext>
              </a:extLst>
            </p:cNvPr>
            <p:cNvSpPr>
              <a:spLocks noChangeShapeType="1"/>
            </p:cNvSpPr>
            <p:nvPr/>
          </p:nvSpPr>
          <p:spPr bwMode="auto">
            <a:xfrm flipH="1">
              <a:off x="2746375" y="5627688"/>
              <a:ext cx="4187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8" name="Text Box 6">
              <a:extLst>
                <a:ext uri="{FF2B5EF4-FFF2-40B4-BE49-F238E27FC236}">
                  <a16:creationId xmlns:a16="http://schemas.microsoft.com/office/drawing/2014/main" id="{E0FCABA0-1D29-44EF-9B24-609061AC00CC}"/>
                </a:ext>
              </a:extLst>
            </p:cNvPr>
            <p:cNvSpPr txBox="1">
              <a:spLocks noChangeArrowheads="1"/>
            </p:cNvSpPr>
            <p:nvPr/>
          </p:nvSpPr>
          <p:spPr bwMode="auto">
            <a:xfrm>
              <a:off x="4083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R1</a:t>
              </a:r>
            </a:p>
          </p:txBody>
        </p:sp>
        <p:sp>
          <p:nvSpPr>
            <p:cNvPr id="38919" name="Text Box 7">
              <a:extLst>
                <a:ext uri="{FF2B5EF4-FFF2-40B4-BE49-F238E27FC236}">
                  <a16:creationId xmlns:a16="http://schemas.microsoft.com/office/drawing/2014/main" id="{A4EAF5F1-7340-4141-844D-C0D6BF76E5B3}"/>
                </a:ext>
              </a:extLst>
            </p:cNvPr>
            <p:cNvSpPr txBox="1">
              <a:spLocks noChangeArrowheads="1"/>
            </p:cNvSpPr>
            <p:nvPr/>
          </p:nvSpPr>
          <p:spPr bwMode="auto">
            <a:xfrm>
              <a:off x="48958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R5</a:t>
              </a:r>
            </a:p>
          </p:txBody>
        </p:sp>
        <p:sp>
          <p:nvSpPr>
            <p:cNvPr id="38920" name="Text Box 8">
              <a:extLst>
                <a:ext uri="{FF2B5EF4-FFF2-40B4-BE49-F238E27FC236}">
                  <a16:creationId xmlns:a16="http://schemas.microsoft.com/office/drawing/2014/main" id="{65358D63-2B8D-4B0A-A678-42D1D4D032F6}"/>
                </a:ext>
              </a:extLst>
            </p:cNvPr>
            <p:cNvSpPr txBox="1">
              <a:spLocks noChangeArrowheads="1"/>
            </p:cNvSpPr>
            <p:nvPr/>
          </p:nvSpPr>
          <p:spPr bwMode="auto">
            <a:xfrm>
              <a:off x="58356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R2</a:t>
              </a:r>
            </a:p>
          </p:txBody>
        </p:sp>
        <p:sp>
          <p:nvSpPr>
            <p:cNvPr id="38921" name="Text Box 9">
              <a:extLst>
                <a:ext uri="{FF2B5EF4-FFF2-40B4-BE49-F238E27FC236}">
                  <a16:creationId xmlns:a16="http://schemas.microsoft.com/office/drawing/2014/main" id="{5E0278F9-AA79-4AF8-9474-7E20D94B368F}"/>
                </a:ext>
              </a:extLst>
            </p:cNvPr>
            <p:cNvSpPr txBox="1">
              <a:spLocks noChangeArrowheads="1"/>
            </p:cNvSpPr>
            <p:nvPr/>
          </p:nvSpPr>
          <p:spPr bwMode="auto">
            <a:xfrm>
              <a:off x="66103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R4</a:t>
              </a:r>
            </a:p>
          </p:txBody>
        </p:sp>
        <p:sp>
          <p:nvSpPr>
            <p:cNvPr id="38922" name="Text Box 10">
              <a:extLst>
                <a:ext uri="{FF2B5EF4-FFF2-40B4-BE49-F238E27FC236}">
                  <a16:creationId xmlns:a16="http://schemas.microsoft.com/office/drawing/2014/main" id="{0EC34853-4892-4A36-BD74-7110DEB3A01F}"/>
                </a:ext>
              </a:extLst>
            </p:cNvPr>
            <p:cNvSpPr txBox="1">
              <a:spLocks noChangeArrowheads="1"/>
            </p:cNvSpPr>
            <p:nvPr/>
          </p:nvSpPr>
          <p:spPr bwMode="auto">
            <a:xfrm>
              <a:off x="3321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R3</a:t>
              </a:r>
            </a:p>
          </p:txBody>
        </p:sp>
        <p:sp>
          <p:nvSpPr>
            <p:cNvPr id="38923" name="Text Box 11">
              <a:extLst>
                <a:ext uri="{FF2B5EF4-FFF2-40B4-BE49-F238E27FC236}">
                  <a16:creationId xmlns:a16="http://schemas.microsoft.com/office/drawing/2014/main" id="{B0C09768-821F-4C05-8E51-042756886B9E}"/>
                </a:ext>
              </a:extLst>
            </p:cNvPr>
            <p:cNvSpPr txBox="1">
              <a:spLocks noChangeArrowheads="1"/>
            </p:cNvSpPr>
            <p:nvPr/>
          </p:nvSpPr>
          <p:spPr bwMode="auto">
            <a:xfrm>
              <a:off x="2755901" y="4814444"/>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R6</a:t>
              </a:r>
            </a:p>
          </p:txBody>
        </p:sp>
        <p:sp>
          <p:nvSpPr>
            <p:cNvPr id="38924" name="Line 12">
              <a:extLst>
                <a:ext uri="{FF2B5EF4-FFF2-40B4-BE49-F238E27FC236}">
                  <a16:creationId xmlns:a16="http://schemas.microsoft.com/office/drawing/2014/main" id="{7259A52E-6636-4389-BD68-654A402FD274}"/>
                </a:ext>
              </a:extLst>
            </p:cNvPr>
            <p:cNvSpPr>
              <a:spLocks noChangeShapeType="1"/>
            </p:cNvSpPr>
            <p:nvPr/>
          </p:nvSpPr>
          <p:spPr bwMode="auto">
            <a:xfrm>
              <a:off x="1484313" y="5976938"/>
              <a:ext cx="6003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25" name="Text Box 13">
              <a:extLst>
                <a:ext uri="{FF2B5EF4-FFF2-40B4-BE49-F238E27FC236}">
                  <a16:creationId xmlns:a16="http://schemas.microsoft.com/office/drawing/2014/main" id="{8B27EFDF-DE2E-4B8A-BA89-CE03CE410611}"/>
                </a:ext>
              </a:extLst>
            </p:cNvPr>
            <p:cNvSpPr txBox="1">
              <a:spLocks noChangeArrowheads="1"/>
            </p:cNvSpPr>
            <p:nvPr/>
          </p:nvSpPr>
          <p:spPr bwMode="auto">
            <a:xfrm>
              <a:off x="769938" y="6026150"/>
              <a:ext cx="1214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Inner track</a:t>
              </a:r>
            </a:p>
          </p:txBody>
        </p:sp>
        <p:sp>
          <p:nvSpPr>
            <p:cNvPr id="38926" name="Text Box 14">
              <a:extLst>
                <a:ext uri="{FF2B5EF4-FFF2-40B4-BE49-F238E27FC236}">
                  <a16:creationId xmlns:a16="http://schemas.microsoft.com/office/drawing/2014/main" id="{34AD64CE-0C24-4936-BB06-BA82AC25E56C}"/>
                </a:ext>
              </a:extLst>
            </p:cNvPr>
            <p:cNvSpPr txBox="1">
              <a:spLocks noChangeArrowheads="1"/>
            </p:cNvSpPr>
            <p:nvPr/>
          </p:nvSpPr>
          <p:spPr bwMode="auto">
            <a:xfrm>
              <a:off x="6713538" y="6059487"/>
              <a:ext cx="1261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Outer track</a:t>
              </a:r>
            </a:p>
          </p:txBody>
        </p:sp>
      </p:grpSp>
    </p:spTree>
    <p:extLst>
      <p:ext uri="{BB962C8B-B14F-4D97-AF65-F5344CB8AC3E}">
        <p14:creationId xmlns:p14="http://schemas.microsoft.com/office/powerpoint/2010/main" val="3224969008"/>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a:solidFill>
                  <a:schemeClr val="bg1"/>
                </a:solidFill>
              </a:rPr>
              <a:t>Disk Scheduling</a:t>
            </a:r>
          </a:p>
        </p:txBody>
      </p:sp>
      <p:sp>
        <p:nvSpPr>
          <p:cNvPr id="3" name="Content Placeholder 2"/>
          <p:cNvSpPr>
            <a:spLocks noGrp="1"/>
          </p:cNvSpPr>
          <p:nvPr>
            <p:ph sz="half" idx="1"/>
          </p:nvPr>
        </p:nvSpPr>
        <p:spPr>
          <a:xfrm>
            <a:off x="457200" y="764275"/>
            <a:ext cx="8267140" cy="3750969"/>
          </a:xfrm>
        </p:spPr>
        <p:txBody>
          <a:bodyPr>
            <a:normAutofit lnSpcReduction="10000"/>
          </a:bodyPr>
          <a:lstStyle/>
          <a:p>
            <a:r>
              <a:rPr lang="en-US" dirty="0"/>
              <a:t>An example </a:t>
            </a:r>
            <a:r>
              <a:rPr lang="mr-IN" dirty="0"/>
              <a:t>–</a:t>
            </a:r>
            <a:r>
              <a:rPr lang="en-US" dirty="0"/>
              <a:t> </a:t>
            </a:r>
            <a:r>
              <a:rPr lang="en-US" i="1" dirty="0"/>
              <a:t>Elevator Algorithm</a:t>
            </a:r>
          </a:p>
          <a:p>
            <a:pPr lvl="1"/>
            <a:r>
              <a:rPr lang="en-US" dirty="0"/>
              <a:t>Assume</a:t>
            </a:r>
          </a:p>
          <a:p>
            <a:pPr lvl="2"/>
            <a:r>
              <a:rPr lang="en-US" dirty="0"/>
              <a:t>The seek time from track n to m is ABS(n-m).</a:t>
            </a:r>
          </a:p>
          <a:p>
            <a:pPr lvl="2"/>
            <a:r>
              <a:rPr lang="en-US" dirty="0"/>
              <a:t>The I/O request queue is for sectors on tracks </a:t>
            </a:r>
            <a:r>
              <a:rPr lang="en-US" dirty="0">
                <a:sym typeface="Wingdings"/>
              </a:rPr>
              <a:t>1, 9, 2, 8, 3.</a:t>
            </a:r>
          </a:p>
          <a:p>
            <a:pPr lvl="2"/>
            <a:r>
              <a:rPr lang="en-US" dirty="0">
                <a:sym typeface="Wingdings"/>
              </a:rPr>
              <a:t>The head is currently on track 5.</a:t>
            </a:r>
          </a:p>
          <a:p>
            <a:pPr lvl="1"/>
            <a:r>
              <a:rPr lang="en-US" dirty="0">
                <a:sym typeface="Wingdings"/>
              </a:rPr>
              <a:t>Total seek time for FIFO processing</a:t>
            </a:r>
          </a:p>
          <a:p>
            <a:pPr lvl="2"/>
            <a:r>
              <a:rPr lang="en-US" dirty="0">
                <a:sym typeface="Wingdings"/>
              </a:rPr>
              <a:t>Seek order is 519283</a:t>
            </a:r>
          </a:p>
          <a:p>
            <a:pPr lvl="2"/>
            <a:r>
              <a:rPr lang="en-US" dirty="0">
                <a:sym typeface="Wingdings"/>
              </a:rPr>
              <a:t>Total seek time is ABS(5-1) + ABS(1-9) + ABS(9-2) + ABS(2-8) + ABS(8-3)  = 30</a:t>
            </a:r>
          </a:p>
          <a:p>
            <a:pPr lvl="1"/>
            <a:r>
              <a:rPr lang="en-US" dirty="0">
                <a:sym typeface="Wingdings"/>
              </a:rPr>
              <a:t>If the head goes all the way up and all the way down, like an elevator,</a:t>
            </a:r>
          </a:p>
          <a:p>
            <a:pPr lvl="2"/>
            <a:r>
              <a:rPr lang="en-US" dirty="0">
                <a:sym typeface="Wingdings"/>
              </a:rPr>
              <a:t>The seek order 589321</a:t>
            </a:r>
          </a:p>
          <a:p>
            <a:pPr lvl="2"/>
            <a:r>
              <a:rPr lang="en-US" dirty="0">
                <a:sym typeface="Wingdings"/>
              </a:rPr>
              <a:t>Total seek time is ABS(5-8) + ABS(8-9) + ABS(9-3) + ABS(3-2) + ABS(2-1) = 12</a:t>
            </a:r>
          </a:p>
          <a:p>
            <a:r>
              <a:rPr lang="en-US" dirty="0">
                <a:sym typeface="Wingdings"/>
              </a:rPr>
              <a:t>There is a rich body of research and algorithms on optimizing</a:t>
            </a:r>
          </a:p>
          <a:p>
            <a:pPr lvl="1"/>
            <a:r>
              <a:rPr lang="en-US" dirty="0">
                <a:sym typeface="Wingdings"/>
              </a:rPr>
              <a:t>Blocks on tracks/sectors.</a:t>
            </a:r>
          </a:p>
          <a:p>
            <a:pPr lvl="1"/>
            <a:r>
              <a:rPr lang="en-US" dirty="0">
                <a:sym typeface="Wingdings"/>
              </a:rPr>
              <a:t>Seek/rotation optimization.</a:t>
            </a:r>
            <a:endParaRPr lang="en-US" dirty="0"/>
          </a:p>
          <a:p>
            <a:pPr lvl="2"/>
            <a:endParaRPr lang="en-US" dirty="0"/>
          </a:p>
        </p:txBody>
      </p:sp>
    </p:spTree>
    <p:extLst>
      <p:ext uri="{BB962C8B-B14F-4D97-AF65-F5344CB8AC3E}">
        <p14:creationId xmlns:p14="http://schemas.microsoft.com/office/powerpoint/2010/main" val="1431027563"/>
      </p:ext>
    </p:extLst>
  </p:cSld>
  <p:clrMapOvr>
    <a:masterClrMapping/>
  </p:clrMapOvr>
  <p:transition spd="med">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099"/>
            <a:ext cx="8279946" cy="387798"/>
          </a:xfrm>
        </p:spPr>
        <p:txBody>
          <a:bodyPr/>
          <a:lstStyle/>
          <a:p>
            <a:pPr algn="l"/>
            <a:r>
              <a:rPr lang="en-US" dirty="0">
                <a:solidFill>
                  <a:schemeClr val="bg1"/>
                </a:solidFill>
              </a:rPr>
              <a:t>Data Access Patterns</a:t>
            </a:r>
          </a:p>
        </p:txBody>
      </p:sp>
      <p:sp>
        <p:nvSpPr>
          <p:cNvPr id="3" name="Content Placeholder 2"/>
          <p:cNvSpPr>
            <a:spLocks noGrp="1"/>
          </p:cNvSpPr>
          <p:nvPr>
            <p:ph sz="half" idx="1"/>
          </p:nvPr>
        </p:nvSpPr>
        <p:spPr>
          <a:xfrm>
            <a:off x="457200" y="743803"/>
            <a:ext cx="8267140" cy="3771441"/>
          </a:xfrm>
        </p:spPr>
        <p:txBody>
          <a:bodyPr>
            <a:normAutofit fontScale="92500" lnSpcReduction="10000"/>
          </a:bodyPr>
          <a:lstStyle/>
          <a:p>
            <a:pPr>
              <a:lnSpc>
                <a:spcPct val="110000"/>
              </a:lnSpc>
              <a:spcBef>
                <a:spcPts val="0"/>
              </a:spcBef>
              <a:spcAft>
                <a:spcPts val="200"/>
              </a:spcAft>
            </a:pPr>
            <a:r>
              <a:rPr lang="en-US" dirty="0"/>
              <a:t>Think about accessing tuples in a database. The access patterns are not completely random. For example, </a:t>
            </a:r>
          </a:p>
          <a:p>
            <a:pPr lvl="1">
              <a:lnSpc>
                <a:spcPct val="110000"/>
              </a:lnSpc>
              <a:spcBef>
                <a:spcPts val="0"/>
              </a:spcBef>
              <a:spcAft>
                <a:spcPts val="200"/>
              </a:spcAft>
            </a:pPr>
            <a:r>
              <a:rPr lang="en-US" dirty="0"/>
              <a:t>SELECT </a:t>
            </a:r>
            <a:r>
              <a:rPr lang="mr-IN" dirty="0"/>
              <a:t>…</a:t>
            </a:r>
            <a:r>
              <a:rPr lang="en-US" dirty="0"/>
              <a:t> ORDER BY </a:t>
            </a:r>
            <a:r>
              <a:rPr lang="mr-IN" dirty="0"/>
              <a:t>…</a:t>
            </a:r>
            <a:r>
              <a:rPr lang="en-US" dirty="0"/>
              <a:t> </a:t>
            </a:r>
            <a:r>
              <a:rPr lang="en-US" dirty="0">
                <a:sym typeface="Wingdings"/>
              </a:rPr>
              <a:t> </a:t>
            </a:r>
            <a:r>
              <a:rPr lang="en-US" i="1" dirty="0">
                <a:sym typeface="Wingdings"/>
              </a:rPr>
              <a:t>I look for things in sequence.</a:t>
            </a:r>
            <a:endParaRPr lang="en-US" dirty="0"/>
          </a:p>
          <a:p>
            <a:pPr lvl="1">
              <a:lnSpc>
                <a:spcPct val="110000"/>
              </a:lnSpc>
              <a:spcBef>
                <a:spcPts val="0"/>
              </a:spcBef>
              <a:spcAft>
                <a:spcPts val="200"/>
              </a:spcAft>
            </a:pPr>
            <a:r>
              <a:rPr lang="en-US" dirty="0"/>
              <a:t>SELECT </a:t>
            </a:r>
            <a:r>
              <a:rPr lang="mr-IN" dirty="0"/>
              <a:t>…</a:t>
            </a:r>
            <a:r>
              <a:rPr lang="en-US" dirty="0"/>
              <a:t> WHERE </a:t>
            </a:r>
            <a:r>
              <a:rPr lang="en-US" dirty="0" err="1"/>
              <a:t>last_name</a:t>
            </a:r>
            <a:r>
              <a:rPr lang="en-US" dirty="0"/>
              <a:t>=“Smith” </a:t>
            </a:r>
            <a:r>
              <a:rPr lang="en-US" dirty="0">
                <a:sym typeface="Wingdings"/>
              </a:rPr>
              <a:t> </a:t>
            </a:r>
            <a:r>
              <a:rPr lang="en-US" i="1" dirty="0">
                <a:sym typeface="Wingdings"/>
              </a:rPr>
              <a:t>I look for sets of things.</a:t>
            </a:r>
          </a:p>
          <a:p>
            <a:pPr lvl="1">
              <a:lnSpc>
                <a:spcPct val="110000"/>
              </a:lnSpc>
              <a:spcBef>
                <a:spcPts val="0"/>
              </a:spcBef>
              <a:spcAft>
                <a:spcPts val="200"/>
              </a:spcAft>
            </a:pPr>
            <a:r>
              <a:rPr lang="en-US" dirty="0">
                <a:sym typeface="Wingdings"/>
              </a:rPr>
              <a:t>CREATE VIEW AS SELECT </a:t>
            </a:r>
            <a:r>
              <a:rPr lang="mr-IN" dirty="0">
                <a:sym typeface="Wingdings"/>
              </a:rPr>
              <a:t>…</a:t>
            </a:r>
            <a:r>
              <a:rPr lang="en-US" dirty="0">
                <a:sym typeface="Wingdings"/>
              </a:rPr>
              <a:t> FROM JOIN </a:t>
            </a:r>
            <a:r>
              <a:rPr lang="mr-IN" dirty="0">
                <a:sym typeface="Wingdings"/>
              </a:rPr>
              <a:t>…</a:t>
            </a:r>
            <a:r>
              <a:rPr lang="en-US" dirty="0">
                <a:sym typeface="Wingdings"/>
              </a:rPr>
              <a:t> ON </a:t>
            </a:r>
            <a:r>
              <a:rPr lang="en-US" dirty="0" err="1">
                <a:sym typeface="Wingdings"/>
              </a:rPr>
              <a:t>A.x</a:t>
            </a:r>
            <a:r>
              <a:rPr lang="en-US" dirty="0">
                <a:sym typeface="Wingdings"/>
              </a:rPr>
              <a:t>=</a:t>
            </a:r>
            <a:r>
              <a:rPr lang="en-US" dirty="0" err="1">
                <a:sym typeface="Wingdings"/>
              </a:rPr>
              <a:t>B.y</a:t>
            </a:r>
            <a:r>
              <a:rPr lang="en-US" dirty="0">
                <a:sym typeface="Wingdings"/>
              </a:rPr>
              <a:t> </a:t>
            </a:r>
            <a:br>
              <a:rPr lang="en-US" dirty="0">
                <a:sym typeface="Wingdings"/>
              </a:rPr>
            </a:br>
            <a:r>
              <a:rPr lang="en-US" i="1" dirty="0">
                <a:sym typeface="Wingdings"/>
              </a:rPr>
              <a:t>I look for things in pairs of sets.</a:t>
            </a:r>
          </a:p>
          <a:p>
            <a:pPr>
              <a:lnSpc>
                <a:spcPct val="110000"/>
              </a:lnSpc>
              <a:spcBef>
                <a:spcPts val="0"/>
              </a:spcBef>
              <a:spcAft>
                <a:spcPts val="200"/>
              </a:spcAft>
            </a:pPr>
            <a:r>
              <a:rPr lang="en-US" dirty="0">
                <a:sym typeface="Wingdings"/>
              </a:rPr>
              <a:t>Optimizing I/O performance</a:t>
            </a:r>
          </a:p>
          <a:p>
            <a:pPr lvl="1">
              <a:lnSpc>
                <a:spcPct val="110000"/>
              </a:lnSpc>
              <a:spcBef>
                <a:spcPts val="0"/>
              </a:spcBef>
              <a:spcAft>
                <a:spcPts val="200"/>
              </a:spcAft>
            </a:pPr>
            <a:r>
              <a:rPr lang="en-US" dirty="0">
                <a:sym typeface="Wingdings"/>
              </a:rPr>
              <a:t>Group records into blocks if accessed together.</a:t>
            </a:r>
          </a:p>
          <a:p>
            <a:pPr lvl="1">
              <a:lnSpc>
                <a:spcPct val="110000"/>
              </a:lnSpc>
              <a:spcBef>
                <a:spcPts val="0"/>
              </a:spcBef>
              <a:spcAft>
                <a:spcPts val="200"/>
              </a:spcAft>
            </a:pPr>
            <a:r>
              <a:rPr lang="en-US" dirty="0">
                <a:sym typeface="Wingdings"/>
              </a:rPr>
              <a:t>Group blocks onto the same sector/cylinder if accessed together/sequentially </a:t>
            </a:r>
            <a:br>
              <a:rPr lang="en-US" dirty="0">
                <a:sym typeface="Wingdings"/>
              </a:rPr>
            </a:br>
            <a:r>
              <a:rPr lang="en-US" dirty="0">
                <a:sym typeface="Wingdings"/>
              </a:rPr>
              <a:t>Eliminates seek time.</a:t>
            </a:r>
          </a:p>
          <a:p>
            <a:pPr lvl="1">
              <a:lnSpc>
                <a:spcPct val="110000"/>
              </a:lnSpc>
              <a:spcBef>
                <a:spcPts val="0"/>
              </a:spcBef>
              <a:spcAft>
                <a:spcPts val="200"/>
              </a:spcAft>
            </a:pPr>
            <a:r>
              <a:rPr lang="en-US" dirty="0">
                <a:sym typeface="Wingdings"/>
              </a:rPr>
              <a:t>Schedule access: </a:t>
            </a:r>
          </a:p>
          <a:p>
            <a:pPr lvl="2">
              <a:lnSpc>
                <a:spcPct val="110000"/>
              </a:lnSpc>
              <a:spcBef>
                <a:spcPts val="0"/>
              </a:spcBef>
              <a:spcAft>
                <a:spcPts val="200"/>
              </a:spcAft>
            </a:pPr>
            <a:r>
              <a:rPr lang="en-US" dirty="0">
                <a:sym typeface="Wingdings"/>
              </a:rPr>
              <a:t>If I have to read cylinders 1, 9, 2, 8, 3</a:t>
            </a:r>
          </a:p>
          <a:p>
            <a:pPr lvl="2">
              <a:lnSpc>
                <a:spcPct val="110000"/>
              </a:lnSpc>
              <a:spcBef>
                <a:spcPts val="0"/>
              </a:spcBef>
              <a:spcAft>
                <a:spcPts val="200"/>
              </a:spcAft>
            </a:pPr>
            <a:r>
              <a:rPr lang="en-US" dirty="0">
                <a:sym typeface="Wingdings"/>
              </a:rPr>
              <a:t>A better ordering is 1,2,3,9,8.</a:t>
            </a:r>
          </a:p>
          <a:p>
            <a:pPr lvl="1">
              <a:lnSpc>
                <a:spcPct val="110000"/>
              </a:lnSpc>
              <a:spcBef>
                <a:spcPts val="0"/>
              </a:spcBef>
              <a:spcAft>
                <a:spcPts val="200"/>
              </a:spcAft>
            </a:pPr>
            <a:r>
              <a:rPr lang="en-US" dirty="0">
                <a:sym typeface="Wingdings"/>
              </a:rPr>
              <a:t>Stripe across disks:  Read one block from 10 disks instead one 10 from 1.</a:t>
            </a:r>
          </a:p>
          <a:p>
            <a:pPr lvl="1">
              <a:lnSpc>
                <a:spcPct val="110000"/>
              </a:lnSpc>
              <a:spcBef>
                <a:spcPts val="0"/>
              </a:spcBef>
              <a:spcAft>
                <a:spcPts val="200"/>
              </a:spcAft>
            </a:pPr>
            <a:r>
              <a:rPr lang="en-US" dirty="0">
                <a:sym typeface="Wingdings"/>
              </a:rPr>
              <a:t>Pre-fetch and preload.</a:t>
            </a:r>
          </a:p>
          <a:p>
            <a:pPr lvl="1">
              <a:lnSpc>
                <a:spcPct val="110000"/>
              </a:lnSpc>
              <a:spcBef>
                <a:spcPts val="0"/>
              </a:spcBef>
              <a:spcAft>
                <a:spcPts val="200"/>
              </a:spcAft>
            </a:pPr>
            <a:endParaRPr lang="en-US" dirty="0"/>
          </a:p>
        </p:txBody>
      </p:sp>
    </p:spTree>
    <p:extLst>
      <p:ext uri="{BB962C8B-B14F-4D97-AF65-F5344CB8AC3E}">
        <p14:creationId xmlns:p14="http://schemas.microsoft.com/office/powerpoint/2010/main" val="1419862148"/>
      </p:ext>
    </p:extLst>
  </p:cSld>
  <p:clrMapOvr>
    <a:masterClrMapping/>
  </p:clrMapOvr>
  <p:transition spd="med">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1104168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5764E52D-B2E1-5F4C-AD87-677A9075F58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Disks</a:t>
            </a:r>
            <a:br>
              <a:rPr lang="en-US" altLang="en-US" sz="2800" i="1" dirty="0">
                <a:solidFill>
                  <a:schemeClr val="bg1"/>
                </a:solidFill>
              </a:rPr>
            </a:br>
            <a:r>
              <a:rPr lang="en-US" altLang="en-US" sz="2800" i="1" dirty="0" err="1">
                <a:solidFill>
                  <a:schemeClr val="bg1"/>
                </a:solidFill>
              </a:rPr>
              <a:t>Input/Output</a:t>
            </a:r>
            <a:r>
              <a:rPr lang="en-US" altLang="en-US" sz="2800" i="1" dirty="0">
                <a:solidFill>
                  <a:schemeClr val="bg1"/>
                </a:solidFill>
              </a:rPr>
              <a:t> (IO)</a:t>
            </a:r>
          </a:p>
        </p:txBody>
      </p:sp>
    </p:spTree>
    <p:extLst>
      <p:ext uri="{BB962C8B-B14F-4D97-AF65-F5344CB8AC3E}">
        <p14:creationId xmlns:p14="http://schemas.microsoft.com/office/powerpoint/2010/main" val="4180352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14589572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97EA2-3C95-4A58-AB93-7E3B52553A44}"/>
              </a:ext>
            </a:extLst>
          </p:cNvPr>
          <p:cNvSpPr>
            <a:spLocks noGrp="1"/>
          </p:cNvSpPr>
          <p:nvPr>
            <p:ph type="title"/>
          </p:nvPr>
        </p:nvSpPr>
        <p:spPr>
          <a:xfrm>
            <a:off x="1804991" y="75002"/>
            <a:ext cx="6057900" cy="514347"/>
          </a:xfrm>
        </p:spPr>
        <p:txBody>
          <a:bodyPr/>
          <a:lstStyle/>
          <a:p>
            <a:r>
              <a:rPr lang="en-IN" sz="1950" dirty="0"/>
              <a:t>Storage Organization in Main-Memory Databases</a:t>
            </a:r>
            <a:endParaRPr lang="en-IN" dirty="0"/>
          </a:p>
        </p:txBody>
      </p:sp>
      <p:sp>
        <p:nvSpPr>
          <p:cNvPr id="3" name="Content Placeholder 2">
            <a:extLst>
              <a:ext uri="{FF2B5EF4-FFF2-40B4-BE49-F238E27FC236}">
                <a16:creationId xmlns:a16="http://schemas.microsoft.com/office/drawing/2014/main" id="{0816F9F0-775D-4579-A597-103CBDD9A71F}"/>
              </a:ext>
            </a:extLst>
          </p:cNvPr>
          <p:cNvSpPr>
            <a:spLocks noGrp="1"/>
          </p:cNvSpPr>
          <p:nvPr>
            <p:ph idx="1"/>
          </p:nvPr>
        </p:nvSpPr>
        <p:spPr>
          <a:xfrm>
            <a:off x="1719263" y="925077"/>
            <a:ext cx="2852737" cy="3690593"/>
          </a:xfrm>
        </p:spPr>
        <p:txBody>
          <a:bodyPr/>
          <a:lstStyle/>
          <a:p>
            <a:r>
              <a:rPr lang="en-IN" dirty="0"/>
              <a:t>Can store records directly in memory without a buffer manager</a:t>
            </a:r>
          </a:p>
          <a:p>
            <a:r>
              <a:rPr lang="en-IN" dirty="0"/>
              <a:t>Column-oriented storage can be used in-memory for decision support applications</a:t>
            </a:r>
          </a:p>
          <a:p>
            <a:pPr lvl="1"/>
            <a:r>
              <a:rPr lang="en-IN" dirty="0"/>
              <a:t>Compression reduces memory requirement</a:t>
            </a:r>
          </a:p>
        </p:txBody>
      </p:sp>
      <p:pic>
        <p:nvPicPr>
          <p:cNvPr id="4" name="Graphic 3">
            <a:extLst>
              <a:ext uri="{FF2B5EF4-FFF2-40B4-BE49-F238E27FC236}">
                <a16:creationId xmlns:a16="http://schemas.microsoft.com/office/drawing/2014/main" id="{E8CA4233-73BE-4551-8FC7-EAE70BAF2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5616" y="996551"/>
            <a:ext cx="2311948" cy="3770940"/>
          </a:xfrm>
          <a:prstGeom prst="rect">
            <a:avLst/>
          </a:prstGeom>
        </p:spPr>
      </p:pic>
    </p:spTree>
    <p:extLst>
      <p:ext uri="{BB962C8B-B14F-4D97-AF65-F5344CB8AC3E}">
        <p14:creationId xmlns:p14="http://schemas.microsoft.com/office/powerpoint/2010/main" val="34929118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https://</a:t>
            </a:r>
            <a:r>
              <a:rPr lang="en-US" dirty="0" err="1"/>
              <a:t>docs.mongodb.com</a:t>
            </a:r>
            <a:r>
              <a:rPr lang="en-US" dirty="0"/>
              <a:t>/manual/tutorial/install-</a:t>
            </a:r>
            <a:r>
              <a:rPr lang="en-US" dirty="0" err="1"/>
              <a:t>mongodb</a:t>
            </a:r>
            <a:r>
              <a:rPr lang="en-US" dirty="0"/>
              <a:t>-on-</a:t>
            </a:r>
            <a:r>
              <a:rPr lang="en-US" dirty="0" err="1"/>
              <a:t>os</a:t>
            </a:r>
            <a:r>
              <a:rPr lang="en-US" dirty="0"/>
              <a:t>-x/</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Databases</a:t>
            </a:r>
          </a:p>
        </p:txBody>
      </p:sp>
    </p:spTree>
    <p:extLst>
      <p:ext uri="{BB962C8B-B14F-4D97-AF65-F5344CB8AC3E}">
        <p14:creationId xmlns:p14="http://schemas.microsoft.com/office/powerpoint/2010/main" val="532808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Disks as Far as the Eye Can See</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16</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8: Disks, I/O, Indexes</a:t>
            </a:r>
            <a:b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2018</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pic>
        <p:nvPicPr>
          <p:cNvPr id="8" name="Picture 7"/>
          <p:cNvPicPr>
            <a:picLocks noChangeAspect="1"/>
          </p:cNvPicPr>
          <p:nvPr/>
        </p:nvPicPr>
        <p:blipFill>
          <a:blip r:embed="rId4"/>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2046028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extLst>
      <p:ext uri="{BB962C8B-B14F-4D97-AF65-F5344CB8AC3E}">
        <p14:creationId xmlns:p14="http://schemas.microsoft.com/office/powerpoint/2010/main" val="202301628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1581150"/>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4198250" y="804305"/>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4731650" y="1162050"/>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961640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Tree>
    <p:extLst>
      <p:ext uri="{BB962C8B-B14F-4D97-AF65-F5344CB8AC3E}">
        <p14:creationId xmlns:p14="http://schemas.microsoft.com/office/powerpoint/2010/main" val="2105659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8:</a:t>
            </a:r>
            <a:br>
              <a:rPr lang="en-US" altLang="en-US" sz="2800" b="1" i="1" dirty="0">
                <a:solidFill>
                  <a:srgbClr val="FFFF00"/>
                </a:solidFill>
              </a:rPr>
            </a:br>
            <a:r>
              <a:rPr lang="en-US" altLang="en-US" sz="2800" b="1" i="1" dirty="0">
                <a:solidFill>
                  <a:srgbClr val="FFFF00"/>
                </a:solidFill>
              </a:rPr>
              <a:t>Module III: NoSQL and Graph Databases</a:t>
            </a:r>
            <a:br>
              <a:rPr lang="en-US" altLang="en-US" sz="2800" b="1" i="1" dirty="0">
                <a:solidFill>
                  <a:srgbClr val="FFFF00"/>
                </a:solidFill>
              </a:rPr>
            </a:br>
            <a:r>
              <a:rPr lang="en-US" altLang="en-US" sz="2800" b="1" i="1" dirty="0">
                <a:solidFill>
                  <a:srgbClr val="FFFF00"/>
                </a:solidFill>
              </a:rPr>
              <a:t>Module II: Disks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430D99AC-97ED-7945-9AA9-0B5185CEE387}"/>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947846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extLst>
      <p:ext uri="{BB962C8B-B14F-4D97-AF65-F5344CB8AC3E}">
        <p14:creationId xmlns:p14="http://schemas.microsoft.com/office/powerpoint/2010/main" val="3140765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solidFill>
                  <a:srgbClr val="FF0000"/>
                </a:solidFill>
              </a:rPr>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
        <p:nvSpPr>
          <p:cNvPr id="2" name="TextBox 1">
            <a:extLst>
              <a:ext uri="{FF2B5EF4-FFF2-40B4-BE49-F238E27FC236}">
                <a16:creationId xmlns:a16="http://schemas.microsoft.com/office/drawing/2014/main" id="{A3424111-8E70-3646-BE83-ACE662499A81}"/>
              </a:ext>
            </a:extLst>
          </p:cNvPr>
          <p:cNvSpPr txBox="1"/>
          <p:nvPr/>
        </p:nvSpPr>
        <p:spPr>
          <a:xfrm>
            <a:off x="6200915" y="3933526"/>
            <a:ext cx="2644635" cy="830997"/>
          </a:xfrm>
          <a:prstGeom prst="rect">
            <a:avLst/>
          </a:prstGeom>
          <a:noFill/>
        </p:spPr>
        <p:txBody>
          <a:bodyPr wrap="none" rtlCol="0">
            <a:spAutoFit/>
          </a:bodyPr>
          <a:lstStyle/>
          <a:p>
            <a:r>
              <a:rPr lang="en-US" sz="1600" dirty="0">
                <a:solidFill>
                  <a:srgbClr val="FF0000"/>
                </a:solidFill>
              </a:rPr>
              <a:t>Despite the radically different</a:t>
            </a:r>
            <a:br>
              <a:rPr lang="en-US" sz="1600" dirty="0">
                <a:solidFill>
                  <a:srgbClr val="FF0000"/>
                </a:solidFill>
              </a:rPr>
            </a:br>
            <a:r>
              <a:rPr lang="en-US" sz="1600" dirty="0">
                <a:solidFill>
                  <a:srgbClr val="FF0000"/>
                </a:solidFill>
              </a:rPr>
              <a:t>implementation, it has a</a:t>
            </a:r>
            <a:br>
              <a:rPr lang="en-US" sz="1600" dirty="0">
                <a:solidFill>
                  <a:srgbClr val="FF0000"/>
                </a:solidFill>
              </a:rPr>
            </a:br>
            <a:r>
              <a:rPr lang="en-US" sz="1600" dirty="0">
                <a:solidFill>
                  <a:srgbClr val="FF0000"/>
                </a:solidFill>
              </a:rPr>
              <a:t>disk oriented API.</a:t>
            </a:r>
          </a:p>
        </p:txBody>
      </p:sp>
    </p:spTree>
    <p:extLst>
      <p:ext uri="{BB962C8B-B14F-4D97-AF65-F5344CB8AC3E}">
        <p14:creationId xmlns:p14="http://schemas.microsoft.com/office/powerpoint/2010/main" val="129945250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1323598" y="532384"/>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2991718" y="2651611"/>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1413026" y="3181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1391949" y="3943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2399217" y="3562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Mech</a:t>
            </a:r>
            <a:br>
              <a:rPr lang="en-US" sz="900" dirty="0"/>
            </a:br>
            <a:r>
              <a:rPr lang="en-US" sz="900" dirty="0"/>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1772949" y="3562350"/>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2153949" y="3943350"/>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2175026" y="3371850"/>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1171198" y="532384"/>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990B63-00C8-E443-A965-5E893B39E0A8}"/>
              </a:ext>
            </a:extLst>
          </p:cNvPr>
          <p:cNvSpPr/>
          <p:nvPr/>
        </p:nvSpPr>
        <p:spPr>
          <a:xfrm>
            <a:off x="1162456" y="2621412"/>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34E5C30-56B8-104D-AC57-B38762402830}"/>
              </a:ext>
            </a:extLst>
          </p:cNvPr>
          <p:cNvCxnSpPr>
            <a:cxnSpLocks/>
          </p:cNvCxnSpPr>
          <p:nvPr/>
        </p:nvCxnSpPr>
        <p:spPr>
          <a:xfrm>
            <a:off x="8282" y="1654705"/>
            <a:ext cx="8299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85EE7BF-A36D-6641-9320-1EA4BF3EAFB4}"/>
              </a:ext>
            </a:extLst>
          </p:cNvPr>
          <p:cNvSpPr txBox="1"/>
          <p:nvPr/>
        </p:nvSpPr>
        <p:spPr>
          <a:xfrm>
            <a:off x="27235" y="1735875"/>
            <a:ext cx="1036630" cy="276999"/>
          </a:xfrm>
          <a:prstGeom prst="rect">
            <a:avLst/>
          </a:prstGeom>
          <a:noFill/>
        </p:spPr>
        <p:txBody>
          <a:bodyPr wrap="none" rtlCol="0">
            <a:spAutoFit/>
          </a:bodyPr>
          <a:lstStyle/>
          <a:p>
            <a:r>
              <a:rPr lang="en-US" sz="1200" dirty="0"/>
              <a:t>Read/Write N</a:t>
            </a:r>
          </a:p>
        </p:txBody>
      </p:sp>
      <p:cxnSp>
        <p:nvCxnSpPr>
          <p:cNvPr id="20" name="Straight Arrow Connector 19">
            <a:extLst>
              <a:ext uri="{FF2B5EF4-FFF2-40B4-BE49-F238E27FC236}">
                <a16:creationId xmlns:a16="http://schemas.microsoft.com/office/drawing/2014/main" id="{80BF9010-2246-EC44-8C39-01CABE2E6CD2}"/>
              </a:ext>
            </a:extLst>
          </p:cNvPr>
          <p:cNvCxnSpPr>
            <a:cxnSpLocks/>
          </p:cNvCxnSpPr>
          <p:nvPr/>
        </p:nvCxnSpPr>
        <p:spPr>
          <a:xfrm>
            <a:off x="8282" y="3559705"/>
            <a:ext cx="6775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E46A183-A5B5-A743-890A-A327FFD8E93A}"/>
              </a:ext>
            </a:extLst>
          </p:cNvPr>
          <p:cNvSpPr txBox="1"/>
          <p:nvPr/>
        </p:nvSpPr>
        <p:spPr>
          <a:xfrm>
            <a:off x="-41267" y="3632363"/>
            <a:ext cx="1036630" cy="276999"/>
          </a:xfrm>
          <a:prstGeom prst="rect">
            <a:avLst/>
          </a:prstGeom>
          <a:noFill/>
        </p:spPr>
        <p:txBody>
          <a:bodyPr wrap="none" rtlCol="0">
            <a:spAutoFit/>
          </a:bodyPr>
          <a:lstStyle/>
          <a:p>
            <a:r>
              <a:rPr lang="en-US" sz="1200" dirty="0"/>
              <a:t>Read/Write N</a:t>
            </a:r>
          </a:p>
        </p:txBody>
      </p:sp>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a:xfrm>
            <a:off x="5461249" y="524180"/>
            <a:ext cx="3606551" cy="4104970"/>
          </a:xfrm>
        </p:spPr>
        <p:txBody>
          <a:bodyPr/>
          <a:lstStyle/>
          <a:p>
            <a:pPr marL="0" indent="0">
              <a:buNone/>
            </a:pPr>
            <a:r>
              <a:rPr lang="en-US" sz="1600" dirty="0"/>
              <a:t>The mapping from LBA to physical block address 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Tree>
    <p:extLst>
      <p:ext uri="{BB962C8B-B14F-4D97-AF65-F5344CB8AC3E}">
        <p14:creationId xmlns:p14="http://schemas.microsoft.com/office/powerpoint/2010/main" val="3271986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1594527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extLst>
      <p:ext uri="{BB962C8B-B14F-4D97-AF65-F5344CB8AC3E}">
        <p14:creationId xmlns:p14="http://schemas.microsoft.com/office/powerpoint/2010/main" val="204748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9" name="TextBox 11">
            <a:extLst>
              <a:ext uri="{FF2B5EF4-FFF2-40B4-BE49-F238E27FC236}">
                <a16:creationId xmlns:a16="http://schemas.microsoft.com/office/drawing/2014/main" id="{6DEE9969-707A-1940-8211-509672B8A8B9}"/>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3027124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pitchFamily="-65" charset="2"/>
              <a:buChar char="n"/>
              <a:tabLst/>
              <a:defRPr/>
            </a:pPr>
            <a:endPar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8972737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1487392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4059508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1689471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14132519"/>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2301076509"/>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Agenda update – Parallel coverage of</a:t>
            </a:r>
          </a:p>
          <a:p>
            <a:pPr lvl="1"/>
            <a:r>
              <a:rPr lang="en-US" dirty="0"/>
              <a:t>Module II: DBMS internal architecture and implementation.</a:t>
            </a:r>
          </a:p>
          <a:p>
            <a:pPr lvl="1"/>
            <a:r>
              <a:rPr lang="en-US" dirty="0"/>
              <a:t>Module III: NoSQL.</a:t>
            </a:r>
          </a:p>
          <a:p>
            <a:r>
              <a:rPr lang="en-US" dirty="0"/>
              <a:t>Module II:</a:t>
            </a:r>
          </a:p>
          <a:p>
            <a:pPr lvl="1"/>
            <a:r>
              <a:rPr lang="en-US" dirty="0"/>
              <a:t>Overview.</a:t>
            </a:r>
          </a:p>
          <a:p>
            <a:pPr lvl="1"/>
            <a:r>
              <a:rPr lang="en-US" dirty="0"/>
              <a:t>Major subsystems summary.</a:t>
            </a:r>
          </a:p>
          <a:p>
            <a:pPr lvl="1"/>
            <a:r>
              <a:rPr lang="en-US" dirty="0"/>
              <a:t>Database disks and files.</a:t>
            </a:r>
          </a:p>
          <a:p>
            <a:r>
              <a:rPr lang="en-US" dirty="0"/>
              <a:t>Module III:</a:t>
            </a:r>
          </a:p>
          <a:p>
            <a:pPr lvl="1"/>
            <a:r>
              <a:rPr lang="en-US" dirty="0"/>
              <a:t>Overview and NoSQL concepts.</a:t>
            </a:r>
          </a:p>
          <a:p>
            <a:pPr lvl="1"/>
            <a:r>
              <a:rPr lang="en-US" dirty="0"/>
              <a:t>Graph databases and Neo4j.</a:t>
            </a:r>
          </a:p>
          <a:p>
            <a:r>
              <a:rPr lang="en-US" dirty="0"/>
              <a:t>HW 3/Project introduction.</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938709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5764E52D-B2E1-5F4C-AD87-677A9075F58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25698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3382757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338669328"/>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3200400" y="23806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3200400" y="32188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3655155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123742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2966467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4077999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652586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532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Class Agenda Update</a:t>
            </a:r>
            <a:endParaRPr lang="en-US" altLang="en-US" sz="1600" i="1" dirty="0">
              <a:solidFill>
                <a:schemeClr val="bg1"/>
              </a:solidFill>
            </a:endParaRPr>
          </a:p>
        </p:txBody>
      </p:sp>
      <p:sp>
        <p:nvSpPr>
          <p:cNvPr id="9" name="TextBox 11">
            <a:extLst>
              <a:ext uri="{FF2B5EF4-FFF2-40B4-BE49-F238E27FC236}">
                <a16:creationId xmlns:a16="http://schemas.microsoft.com/office/drawing/2014/main" id="{6DEE9969-707A-1940-8211-509672B8A8B9}"/>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37483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17948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3918520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562988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498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816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510753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2162201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536218" y="66699"/>
            <a:ext cx="5510395" cy="3690636"/>
          </a:xfrm>
          <a:prstGeom prst="rect">
            <a:avLst/>
          </a:prstGeom>
        </p:spPr>
      </p:pic>
      <p:sp>
        <p:nvSpPr>
          <p:cNvPr id="3" name="Title 2"/>
          <p:cNvSpPr>
            <a:spLocks noGrp="1"/>
          </p:cNvSpPr>
          <p:nvPr>
            <p:ph type="title"/>
          </p:nvPr>
        </p:nvSpPr>
        <p:spPr>
          <a:xfrm>
            <a:off x="425904" y="196172"/>
            <a:ext cx="8279946" cy="581698"/>
          </a:xfrm>
        </p:spPr>
        <p:txBody>
          <a:bodyPr/>
          <a:lstStyle/>
          <a:p>
            <a:r>
              <a:rPr lang="en-US" dirty="0"/>
              <a:t>Columnar (Relational) Database</a:t>
            </a:r>
            <a:br>
              <a:rPr lang="en-US" dirty="0"/>
            </a:br>
            <a:r>
              <a:rPr lang="en-US" sz="1400" dirty="0"/>
              <a:t>(https://</a:t>
            </a:r>
            <a:r>
              <a:rPr lang="en-US" sz="1400" dirty="0" err="1"/>
              <a:t>www.dbbest.com</a:t>
            </a:r>
            <a:r>
              <a:rPr lang="en-US" sz="1400" dirty="0"/>
              <a:t>/blog/column-oriented-database-technologies/)</a:t>
            </a:r>
          </a:p>
        </p:txBody>
      </p:sp>
      <p:sp>
        <p:nvSpPr>
          <p:cNvPr id="7" name="Content Placeholder 6"/>
          <p:cNvSpPr>
            <a:spLocks noGrp="1"/>
          </p:cNvSpPr>
          <p:nvPr>
            <p:ph sz="half" idx="1"/>
          </p:nvPr>
        </p:nvSpPr>
        <p:spPr>
          <a:xfrm>
            <a:off x="457199" y="922493"/>
            <a:ext cx="5441895" cy="3851808"/>
          </a:xfrm>
        </p:spPr>
        <p:txBody>
          <a:bodyPr>
            <a:normAutofit fontScale="85000" lnSpcReduction="20000"/>
          </a:bodyPr>
          <a:lstStyle/>
          <a:p>
            <a:pPr>
              <a:lnSpc>
                <a:spcPct val="120000"/>
              </a:lnSpc>
              <a:spcBef>
                <a:spcPts val="0"/>
              </a:spcBef>
            </a:pPr>
            <a:r>
              <a:rPr lang="en-US" dirty="0"/>
              <a:t>Columnar and Row are both</a:t>
            </a:r>
          </a:p>
          <a:p>
            <a:pPr lvl="1">
              <a:lnSpc>
                <a:spcPct val="120000"/>
              </a:lnSpc>
              <a:spcBef>
                <a:spcPts val="0"/>
              </a:spcBef>
            </a:pPr>
            <a:r>
              <a:rPr lang="en-US" dirty="0"/>
              <a:t>Relational</a:t>
            </a:r>
          </a:p>
          <a:p>
            <a:pPr lvl="1">
              <a:lnSpc>
                <a:spcPct val="120000"/>
              </a:lnSpc>
              <a:spcBef>
                <a:spcPts val="0"/>
              </a:spcBef>
            </a:pPr>
            <a:r>
              <a:rPr lang="en-US" dirty="0"/>
              <a:t>Support SQL operations</a:t>
            </a:r>
          </a:p>
          <a:p>
            <a:pPr>
              <a:lnSpc>
                <a:spcPct val="120000"/>
              </a:lnSpc>
              <a:spcBef>
                <a:spcPts val="0"/>
              </a:spcBef>
            </a:pPr>
            <a:r>
              <a:rPr lang="en-US" dirty="0"/>
              <a:t>But differ in data storage</a:t>
            </a:r>
          </a:p>
          <a:p>
            <a:pPr lvl="1">
              <a:lnSpc>
                <a:spcPct val="120000"/>
              </a:lnSpc>
              <a:spcBef>
                <a:spcPts val="0"/>
              </a:spcBef>
            </a:pPr>
            <a:r>
              <a:rPr lang="en-US" dirty="0"/>
              <a:t>Row keeps row data</a:t>
            </a:r>
            <a:br>
              <a:rPr lang="en-US" dirty="0"/>
            </a:br>
            <a:r>
              <a:rPr lang="en-US" dirty="0"/>
              <a:t>together in blocks.</a:t>
            </a:r>
          </a:p>
          <a:p>
            <a:pPr lvl="1">
              <a:lnSpc>
                <a:spcPct val="120000"/>
              </a:lnSpc>
              <a:spcBef>
                <a:spcPts val="0"/>
              </a:spcBef>
            </a:pPr>
            <a:r>
              <a:rPr lang="en-US" dirty="0"/>
              <a:t>Columnar keys column</a:t>
            </a:r>
            <a:br>
              <a:rPr lang="en-US" dirty="0"/>
            </a:br>
            <a:r>
              <a:rPr lang="en-US" dirty="0"/>
              <a:t>data together in blocks.</a:t>
            </a:r>
          </a:p>
          <a:p>
            <a:pPr>
              <a:lnSpc>
                <a:spcPct val="120000"/>
              </a:lnSpc>
              <a:spcBef>
                <a:spcPts val="0"/>
              </a:spcBef>
            </a:pPr>
            <a:r>
              <a:rPr lang="en-US" dirty="0"/>
              <a:t>This determines performance for different</a:t>
            </a:r>
            <a:br>
              <a:rPr lang="en-US" dirty="0"/>
            </a:br>
            <a:r>
              <a:rPr lang="en-US" dirty="0"/>
              <a:t>types of query, e.g.</a:t>
            </a:r>
          </a:p>
          <a:p>
            <a:pPr lvl="1">
              <a:lnSpc>
                <a:spcPct val="120000"/>
              </a:lnSpc>
              <a:spcBef>
                <a:spcPts val="0"/>
              </a:spcBef>
            </a:pPr>
            <a:r>
              <a:rPr lang="en-US" dirty="0"/>
              <a:t>Columnar is extremely powerful for BI scenarios</a:t>
            </a:r>
          </a:p>
          <a:p>
            <a:pPr lvl="2">
              <a:lnSpc>
                <a:spcPct val="120000"/>
              </a:lnSpc>
              <a:spcBef>
                <a:spcPts val="0"/>
              </a:spcBef>
            </a:pPr>
            <a:r>
              <a:rPr lang="en-US" dirty="0"/>
              <a:t>Aggregation ops, e.g. SUM, AVG</a:t>
            </a:r>
          </a:p>
          <a:p>
            <a:pPr lvl="2">
              <a:lnSpc>
                <a:spcPct val="120000"/>
              </a:lnSpc>
              <a:spcBef>
                <a:spcPts val="0"/>
              </a:spcBef>
            </a:pPr>
            <a:r>
              <a:rPr lang="en-US" dirty="0"/>
              <a:t>PROJECT (do not load all of the row) to get a few columns</a:t>
            </a:r>
          </a:p>
          <a:p>
            <a:pPr lvl="1">
              <a:lnSpc>
                <a:spcPct val="120000"/>
              </a:lnSpc>
              <a:spcBef>
                <a:spcPts val="0"/>
              </a:spcBef>
            </a:pPr>
            <a:r>
              <a:rPr lang="en-US" dirty="0"/>
              <a:t>Row is powerful for OLTP. Transaction typically create</a:t>
            </a:r>
            <a:br>
              <a:rPr lang="en-US" dirty="0"/>
            </a:br>
            <a:r>
              <a:rPr lang="en-US" dirty="0"/>
              <a:t>and retrieve</a:t>
            </a:r>
          </a:p>
          <a:p>
            <a:pPr lvl="2">
              <a:lnSpc>
                <a:spcPct val="120000"/>
              </a:lnSpc>
              <a:spcBef>
                <a:spcPts val="0"/>
              </a:spcBef>
            </a:pPr>
            <a:r>
              <a:rPr lang="en-US" dirty="0"/>
              <a:t>One row at a time</a:t>
            </a:r>
          </a:p>
          <a:p>
            <a:pPr lvl="2">
              <a:lnSpc>
                <a:spcPct val="120000"/>
              </a:lnSpc>
              <a:spcBef>
                <a:spcPts val="0"/>
              </a:spcBef>
            </a:pPr>
            <a:r>
              <a:rPr lang="en-US" dirty="0"/>
              <a:t>All the columns of a single row.</a:t>
            </a:r>
            <a:br>
              <a:rPr lang="en-US" dirty="0"/>
            </a:br>
            <a:endParaRPr lang="en-US" dirty="0"/>
          </a:p>
        </p:txBody>
      </p:sp>
    </p:spTree>
    <p:extLst>
      <p:ext uri="{BB962C8B-B14F-4D97-AF65-F5344CB8AC3E}">
        <p14:creationId xmlns:p14="http://schemas.microsoft.com/office/powerpoint/2010/main" val="1498020815"/>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4071386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398450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D72CC3-A968-334D-BA6B-4982CCD9C556}"/>
              </a:ext>
            </a:extLst>
          </p:cNvPr>
          <p:cNvSpPr>
            <a:spLocks noGrp="1"/>
          </p:cNvSpPr>
          <p:nvPr>
            <p:ph idx="1"/>
          </p:nvPr>
        </p:nvSpPr>
        <p:spPr>
          <a:xfrm>
            <a:off x="152400" y="438150"/>
            <a:ext cx="8839200" cy="4191000"/>
          </a:xfrm>
        </p:spPr>
        <p:txBody>
          <a:bodyPr/>
          <a:lstStyle/>
          <a:p>
            <a:r>
              <a:rPr lang="en-US" sz="1800" dirty="0"/>
              <a:t>Grades and solutions:</a:t>
            </a:r>
          </a:p>
          <a:p>
            <a:pPr lvl="1"/>
            <a:r>
              <a:rPr lang="en-US" sz="1600" dirty="0"/>
              <a:t>Midterm:</a:t>
            </a:r>
          </a:p>
          <a:p>
            <a:pPr lvl="2"/>
            <a:r>
              <a:rPr lang="en-US" sz="1400" dirty="0"/>
              <a:t>I will cover the solutions in recitation on Saturday (13-Mar; 1000Z)</a:t>
            </a:r>
          </a:p>
          <a:p>
            <a:pPr lvl="2"/>
            <a:r>
              <a:rPr lang="en-US" sz="1400" dirty="0"/>
              <a:t>Expected grade release: Sunday, 14-Mar</a:t>
            </a:r>
          </a:p>
          <a:p>
            <a:pPr lvl="1"/>
            <a:r>
              <a:rPr lang="en-US" sz="1600" dirty="0"/>
              <a:t>HW2: Expected grade release: 12-Mar</a:t>
            </a:r>
          </a:p>
          <a:p>
            <a:r>
              <a:rPr lang="en-US" sz="1800" dirty="0"/>
              <a:t>The course has 4 modules:</a:t>
            </a:r>
          </a:p>
          <a:p>
            <a:pPr lvl="1"/>
            <a:r>
              <a:rPr lang="en-US" sz="1600" dirty="0"/>
              <a:t>I) Foundation, II) DBMS Implementation and Architecture, III) NoSQL, IV) Data Analytics.</a:t>
            </a:r>
          </a:p>
          <a:p>
            <a:pPr lvl="1"/>
            <a:r>
              <a:rPr lang="en-US" sz="1600" dirty="0"/>
              <a:t>I normally cover sequentially. This results in compressing HWs 3 and 4.</a:t>
            </a:r>
          </a:p>
          <a:p>
            <a:pPr lvl="1"/>
            <a:r>
              <a:rPr lang="en-US" sz="1600" dirty="0"/>
              <a:t>New approach:</a:t>
            </a:r>
          </a:p>
          <a:p>
            <a:pPr lvl="2"/>
            <a:r>
              <a:rPr lang="en-US" sz="1400" dirty="0"/>
              <a:t>Cover Module II and Module III in parallel.</a:t>
            </a:r>
          </a:p>
          <a:p>
            <a:pPr lvl="2"/>
            <a:r>
              <a:rPr lang="en-US" sz="1400" dirty="0"/>
              <a:t>“Testing” knowledge of module II will be questions on the final exam.</a:t>
            </a:r>
            <a:br>
              <a:rPr lang="en-US" sz="1400" dirty="0"/>
            </a:br>
            <a:r>
              <a:rPr lang="en-US" sz="1400" dirty="0"/>
              <a:t>I will cover topics in lectures and assign slide sets to read.</a:t>
            </a:r>
          </a:p>
          <a:p>
            <a:pPr lvl="2"/>
            <a:r>
              <a:rPr lang="en-US" sz="1400" dirty="0"/>
              <a:t>HW3 and HW4 will be a two-step project using SQL, NoSQL and data analysis.</a:t>
            </a:r>
          </a:p>
          <a:p>
            <a:pPr lvl="1"/>
            <a:r>
              <a:rPr lang="en-US" sz="1600" dirty="0"/>
              <a:t>HW and exams schedule remains the same.</a:t>
            </a:r>
          </a:p>
          <a:p>
            <a:pPr lvl="1"/>
            <a:r>
              <a:rPr lang="en-US" sz="1600" dirty="0"/>
              <a:t>I will update the syllabus on the </a:t>
            </a:r>
            <a:r>
              <a:rPr lang="en-US" sz="1600" dirty="0">
                <a:hlinkClick r:id="rId2"/>
              </a:rPr>
              <a:t>class site.</a:t>
            </a:r>
            <a:endParaRPr lang="en-US" sz="1600" dirty="0"/>
          </a:p>
        </p:txBody>
      </p:sp>
      <p:sp>
        <p:nvSpPr>
          <p:cNvPr id="3" name="Title 2">
            <a:extLst>
              <a:ext uri="{FF2B5EF4-FFF2-40B4-BE49-F238E27FC236}">
                <a16:creationId xmlns:a16="http://schemas.microsoft.com/office/drawing/2014/main" id="{884B2BF5-4031-CC47-85C6-4E78F8D2B0F6}"/>
              </a:ext>
            </a:extLst>
          </p:cNvPr>
          <p:cNvSpPr>
            <a:spLocks noGrp="1"/>
          </p:cNvSpPr>
          <p:nvPr>
            <p:ph type="title"/>
          </p:nvPr>
        </p:nvSpPr>
        <p:spPr/>
        <p:txBody>
          <a:bodyPr/>
          <a:lstStyle/>
          <a:p>
            <a:r>
              <a:rPr lang="en-US" dirty="0"/>
              <a:t>Class Agenda Update</a:t>
            </a:r>
          </a:p>
        </p:txBody>
      </p:sp>
    </p:spTree>
    <p:extLst>
      <p:ext uri="{BB962C8B-B14F-4D97-AF65-F5344CB8AC3E}">
        <p14:creationId xmlns:p14="http://schemas.microsoft.com/office/powerpoint/2010/main" val="839392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5764E52D-B2E1-5F4C-AD87-677A9075F58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and Buffer Pools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53288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2851088800"/>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321437495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a:t>
            </a:r>
            <a:br>
              <a:rPr lang="en-US" altLang="en-US" sz="2800" i="1" dirty="0">
                <a:solidFill>
                  <a:schemeClr val="bg1"/>
                </a:solidFill>
              </a:rPr>
            </a:br>
            <a:r>
              <a:rPr lang="en-US" altLang="en-US" sz="2800" i="1" dirty="0">
                <a:solidFill>
                  <a:schemeClr val="bg1"/>
                </a:solidFill>
              </a:rPr>
              <a:t>DBMS Implementation and Architecture</a:t>
            </a:r>
            <a:br>
              <a:rPr lang="en-US" altLang="en-US" sz="2800" i="1" dirty="0">
                <a:solidFill>
                  <a:schemeClr val="bg1"/>
                </a:solidFill>
              </a:rPr>
            </a:br>
            <a:r>
              <a:rPr lang="en-US" altLang="en-US" sz="2800" i="1" dirty="0">
                <a:solidFill>
                  <a:schemeClr val="bg1"/>
                </a:solidFill>
              </a:rPr>
              <a:t>(Part I – Disks, Files and I/O)</a:t>
            </a:r>
            <a:endParaRPr lang="en-US" altLang="en-US" sz="1600" i="1" dirty="0">
              <a:solidFill>
                <a:schemeClr val="bg1"/>
              </a:solidFill>
            </a:endParaRPr>
          </a:p>
        </p:txBody>
      </p:sp>
      <p:sp>
        <p:nvSpPr>
          <p:cNvPr id="9" name="TextBox 11">
            <a:extLst>
              <a:ext uri="{FF2B5EF4-FFF2-40B4-BE49-F238E27FC236}">
                <a16:creationId xmlns:a16="http://schemas.microsoft.com/office/drawing/2014/main" id="{6DEE9969-707A-1940-8211-509672B8A8B9}"/>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3378913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6DEE9969-707A-1940-8211-509672B8A8B9}"/>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71</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(S21):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Lecture 8: No SQL, DB Disks and Files</a:t>
            </a:r>
            <a:b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81810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What is wrong with SQL/Relational?</a:t>
            </a:r>
          </a:p>
          <a:p>
            <a:r>
              <a:rPr lang="en-US" sz="1600" dirty="0"/>
              <a:t>Nothing. One size fits all? Not really. </a:t>
            </a:r>
          </a:p>
          <a:p>
            <a:r>
              <a:rPr lang="en-US" sz="1600" dirty="0"/>
              <a:t>Impedance mismatch. – </a:t>
            </a:r>
            <a:br>
              <a:rPr lang="en-US" sz="1600" dirty="0"/>
            </a:br>
            <a:r>
              <a:rPr lang="en-US" sz="1600" dirty="0"/>
              <a:t>Object Relational Mapping doesn’t</a:t>
            </a:r>
            <a:br>
              <a:rPr lang="en-US" sz="1600" dirty="0"/>
            </a:br>
            <a:r>
              <a:rPr lang="en-US" sz="1600" dirty="0"/>
              <a:t>work quite well.</a:t>
            </a:r>
          </a:p>
          <a:p>
            <a:r>
              <a:rPr lang="en-US" sz="1600" dirty="0"/>
              <a:t>Rigid schema design.</a:t>
            </a:r>
          </a:p>
          <a:p>
            <a:r>
              <a:rPr lang="en-US" sz="1600" dirty="0"/>
              <a:t>Harder to scale.</a:t>
            </a:r>
          </a:p>
          <a:p>
            <a:r>
              <a:rPr lang="en-US" sz="1600" dirty="0"/>
              <a:t>Replication.</a:t>
            </a:r>
          </a:p>
          <a:p>
            <a:r>
              <a:rPr lang="en-US" sz="1600" dirty="0"/>
              <a:t>Joins across multiple nodes? Hard.</a:t>
            </a:r>
          </a:p>
          <a:p>
            <a:r>
              <a:rPr lang="en-US" sz="1600" dirty="0"/>
              <a:t>How does RDMS handle data growth? Hard.</a:t>
            </a:r>
          </a:p>
          <a:p>
            <a:r>
              <a:rPr lang="en-US" sz="1600" dirty="0"/>
              <a:t>Need for a DBA.</a:t>
            </a:r>
          </a:p>
          <a:p>
            <a:r>
              <a:rPr lang="en-US" sz="1600" dirty="0"/>
              <a:t>Many programmers are already familiar with it.</a:t>
            </a:r>
          </a:p>
          <a:p>
            <a:r>
              <a:rPr lang="en-US" sz="1600" dirty="0"/>
              <a:t>Transactions and ACID make development easy.</a:t>
            </a:r>
          </a:p>
          <a:p>
            <a:r>
              <a:rPr lang="en-US" sz="1600" dirty="0"/>
              <a:t>Lots of tools to use.</a:t>
            </a:r>
          </a:p>
        </p:txBody>
      </p:sp>
    </p:spTree>
    <p:extLst>
      <p:ext uri="{BB962C8B-B14F-4D97-AF65-F5344CB8AC3E}">
        <p14:creationId xmlns:p14="http://schemas.microsoft.com/office/powerpoint/2010/main" val="3166275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Graph Databases</a:t>
            </a:r>
            <a:endParaRPr lang="en-US" altLang="en-US" i="1" dirty="0">
              <a:solidFill>
                <a:schemeClr val="bg1"/>
              </a:solidFill>
            </a:endParaRPr>
          </a:p>
        </p:txBody>
      </p:sp>
      <p:sp>
        <p:nvSpPr>
          <p:cNvPr id="8" name="TextBox 11">
            <a:extLst>
              <a:ext uri="{FF2B5EF4-FFF2-40B4-BE49-F238E27FC236}">
                <a16:creationId xmlns:a16="http://schemas.microsoft.com/office/drawing/2014/main" id="{0764ABE3-6D2D-6B44-BAC1-38BDD618DC62}"/>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77</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(S21):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Lecture 8: No SQL, DB Disks and Files</a:t>
            </a:r>
            <a:b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342645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r>
              <a:rPr lang="en-US" dirty="0"/>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5764E52D-B2E1-5F4C-AD87-677A9075F58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Tree>
    <p:extLst>
      <p:ext uri="{BB962C8B-B14F-4D97-AF65-F5344CB8AC3E}">
        <p14:creationId xmlns:p14="http://schemas.microsoft.com/office/powerpoint/2010/main" val="332086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chemeClr val="bg1"/>
                </a:solidFill>
                <a:latin typeface="+mn-lt"/>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40806991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dirty="0">
                <a:latin typeface="+mn-lt"/>
              </a:rPr>
              <a:t>Which actors have</a:t>
            </a:r>
            <a:br>
              <a:rPr lang="en-US" dirty="0">
                <a:latin typeface="+mn-lt"/>
              </a:rPr>
            </a:br>
            <a:r>
              <a:rPr lang="en-US" dirty="0">
                <a:latin typeface="+mn-lt"/>
              </a:rPr>
              <a:t>worked with both</a:t>
            </a:r>
            <a:br>
              <a:rPr lang="en-US" dirty="0">
                <a:latin typeface="+mn-lt"/>
              </a:rPr>
            </a:br>
            <a:r>
              <a:rPr lang="en-US" dirty="0">
                <a:latin typeface="+mn-lt"/>
              </a:rPr>
              <a:t>Tom Hanks and</a:t>
            </a:r>
          </a:p>
          <a:p>
            <a:pPr algn="ctr">
              <a:lnSpc>
                <a:spcPct val="90000"/>
              </a:lnSpc>
              <a:spcBef>
                <a:spcPts val="600"/>
              </a:spcBef>
              <a:spcAft>
                <a:spcPts val="0"/>
              </a:spcAft>
              <a:buClr>
                <a:schemeClr val="bg1"/>
              </a:buClr>
            </a:pPr>
            <a:r>
              <a:rPr lang="en-US" dirty="0">
                <a:latin typeface="+mn-lt"/>
              </a:rPr>
              <a:t>Tom Cruise?</a:t>
            </a:r>
          </a:p>
        </p:txBody>
      </p:sp>
    </p:spTree>
    <p:extLst>
      <p:ext uri="{BB962C8B-B14F-4D97-AF65-F5344CB8AC3E}">
        <p14:creationId xmlns:p14="http://schemas.microsoft.com/office/powerpoint/2010/main" val="843912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a:latin typeface="+mn-lt"/>
              </a:rPr>
              <a:t>How do you get from</a:t>
            </a:r>
            <a:br>
              <a:rPr lang="en-US" sz="2000" dirty="0">
                <a:latin typeface="+mn-lt"/>
              </a:rPr>
            </a:br>
            <a:r>
              <a:rPr lang="en-US" sz="2000" dirty="0">
                <a:latin typeface="+mn-lt"/>
              </a:rPr>
              <a:t>Kevin Bacon to</a:t>
            </a:r>
          </a:p>
          <a:p>
            <a:pPr algn="ctr">
              <a:lnSpc>
                <a:spcPct val="90000"/>
              </a:lnSpc>
              <a:spcBef>
                <a:spcPts val="600"/>
              </a:spcBef>
              <a:spcAft>
                <a:spcPts val="0"/>
              </a:spcAft>
              <a:buClr>
                <a:schemeClr val="bg1"/>
              </a:buClr>
            </a:pPr>
            <a:r>
              <a:rPr lang="en-US" sz="2000" dirty="0">
                <a:latin typeface="+mn-lt"/>
              </a:rPr>
              <a:t>Robert Longo?</a:t>
            </a:r>
          </a:p>
        </p:txBody>
      </p:sp>
    </p:spTree>
    <p:extLst>
      <p:ext uri="{BB962C8B-B14F-4D97-AF65-F5344CB8AC3E}">
        <p14:creationId xmlns:p14="http://schemas.microsoft.com/office/powerpoint/2010/main" val="34004337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Take a Test Drive</a:t>
            </a:r>
            <a:br>
              <a:rPr lang="en-US" altLang="en-US" sz="3200" i="1" dirty="0">
                <a:solidFill>
                  <a:schemeClr val="bg1"/>
                </a:solidFill>
              </a:rPr>
            </a:br>
            <a:r>
              <a:rPr lang="en-US" altLang="en-US" sz="3200" i="1" dirty="0">
                <a:solidFill>
                  <a:schemeClr val="bg1"/>
                </a:solidFill>
              </a:rPr>
              <a:t>Neo4j</a:t>
            </a:r>
            <a:endParaRPr lang="en-US" altLang="en-US" i="1" dirty="0">
              <a:solidFill>
                <a:schemeClr val="bg1"/>
              </a:solidFill>
            </a:endParaRPr>
          </a:p>
        </p:txBody>
      </p:sp>
      <p:sp>
        <p:nvSpPr>
          <p:cNvPr id="8" name="TextBox 11">
            <a:extLst>
              <a:ext uri="{FF2B5EF4-FFF2-40B4-BE49-F238E27FC236}">
                <a16:creationId xmlns:a16="http://schemas.microsoft.com/office/drawing/2014/main" id="{0764ABE3-6D2D-6B44-BAC1-38BDD618DC62}"/>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94</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(S21):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Lecture 8: No SQL, DB Disks and Files</a:t>
            </a:r>
            <a:b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845758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HW3 (Project)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6DEE9969-707A-1940-8211-509672B8A8B9}"/>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95</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(S21):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Lecture 8: No SQL, DB Disks and Files</a:t>
            </a:r>
            <a:b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42321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Project for the two tracks will be a </a:t>
            </a:r>
            <a:r>
              <a:rPr lang="en-US" b="1" dirty="0"/>
              <a:t>simple</a:t>
            </a:r>
            <a:r>
              <a:rPr lang="en-US" dirty="0"/>
              <a:t> fantasy baseball solution.</a:t>
            </a:r>
          </a:p>
          <a:p>
            <a:pPr lvl="1"/>
            <a:r>
              <a:rPr lang="en-US" dirty="0"/>
              <a:t>“</a:t>
            </a:r>
            <a:r>
              <a:rPr lang="en-US" b="1" dirty="0">
                <a:latin typeface="Arial" panose="020B0604020202020204" pitchFamily="34" charset="0"/>
              </a:rPr>
              <a:t>Fantasy baseball</a:t>
            </a:r>
            <a:r>
              <a:rPr lang="en-US" dirty="0">
                <a:latin typeface="Arial" panose="020B0604020202020204" pitchFamily="34" charset="0"/>
              </a:rPr>
              <a:t> is a game in which people manage rosters of league baseball players, either online or in a physical location, using fictional fantasy baseball team names. The participants compete against one another using those players' real-life statistics to score points.”</a:t>
            </a:r>
          </a:p>
          <a:p>
            <a:r>
              <a:rPr lang="en-US" dirty="0"/>
              <a:t>My solution will have two subsystems:</a:t>
            </a:r>
          </a:p>
          <a:p>
            <a:pPr lvl="1"/>
            <a:r>
              <a:rPr lang="en-US" i="1" dirty="0"/>
              <a:t>Analysis system</a:t>
            </a:r>
            <a:r>
              <a:rPr lang="en-US" dirty="0"/>
              <a:t>:</a:t>
            </a:r>
          </a:p>
          <a:p>
            <a:pPr lvl="2"/>
            <a:r>
              <a:rPr lang="en-US" dirty="0"/>
              <a:t>Read only data that enables people to select players based on performance, and to estimate the performance of their fantasy team.</a:t>
            </a:r>
          </a:p>
          <a:p>
            <a:pPr lvl="2"/>
            <a:r>
              <a:rPr lang="en-US" dirty="0"/>
              <a:t>Event based update system that changes analysis data based on new data.</a:t>
            </a:r>
          </a:p>
          <a:p>
            <a:pPr lvl="1"/>
            <a:r>
              <a:rPr lang="en-US" i="1" dirty="0"/>
              <a:t>Operational system</a:t>
            </a:r>
            <a:r>
              <a:rPr lang="en-US" dirty="0"/>
              <a:t> that manages create, retrieve update, delete, etc. of their fantasy teams and leagues.</a:t>
            </a:r>
          </a:p>
          <a:p>
            <a:r>
              <a:rPr lang="en-US" dirty="0"/>
              <a:t>INSERT, UPDATE, DELETE primarily apply to the operational system.</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Pretend to Play Fantasy Baseball</a:t>
            </a:r>
          </a:p>
        </p:txBody>
      </p:sp>
    </p:spTree>
    <p:extLst>
      <p:ext uri="{BB962C8B-B14F-4D97-AF65-F5344CB8AC3E}">
        <p14:creationId xmlns:p14="http://schemas.microsoft.com/office/powerpoint/2010/main" val="32917136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a:xfrm>
            <a:off x="172570" y="1121"/>
            <a:ext cx="8895230" cy="443198"/>
          </a:xfrm>
        </p:spPr>
        <p:txBody>
          <a:bodyPr/>
          <a:lstStyle/>
          <a:p>
            <a:r>
              <a:rPr lang="en-US" dirty="0"/>
              <a:t>Target Application/Project(s) – Reminder (Lecture 1)</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a:t>
            </a:r>
            <a:br>
              <a:rPr lang="en-US" sz="1200" dirty="0"/>
            </a:br>
            <a:r>
              <a:rPr lang="en-US" sz="1200" dirty="0"/>
              <a:t>Access</a:t>
            </a:r>
            <a:br>
              <a:rPr lang="en-US" sz="1200" dirty="0"/>
            </a:br>
            <a:r>
              <a:rPr lang="en-US" sz="1200" dirty="0"/>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Social</a:t>
            </a:r>
            <a:br>
              <a:rPr lang="en-US" sz="1200" dirty="0"/>
            </a:br>
            <a:r>
              <a:rPr lang="en-US" sz="1200" dirty="0"/>
              <a:t>Network</a:t>
            </a:r>
            <a:br>
              <a:rPr lang="en-US" sz="1200" dirty="0"/>
            </a:br>
            <a:r>
              <a:rPr lang="en-US" sz="1200" dirty="0"/>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Core Data</a:t>
            </a:r>
            <a:br>
              <a:rPr lang="en-US" sz="1200" dirty="0"/>
            </a:br>
            <a:r>
              <a:rPr lang="en-US" sz="1200" dirty="0"/>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Comment</a:t>
            </a:r>
            <a:br>
              <a:rPr lang="en-US" sz="1200" dirty="0"/>
            </a:br>
            <a:r>
              <a:rPr lang="en-US" sz="1200" dirty="0"/>
              <a:t>Discussion</a:t>
            </a:r>
            <a:br>
              <a:rPr lang="en-US" sz="1200" dirty="0"/>
            </a:br>
            <a:r>
              <a:rPr lang="en-US" sz="1200" dirty="0"/>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dirty="0">
                <a:solidFill>
                  <a:srgbClr val="0070C0"/>
                </a:solidFill>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Insight</a:t>
            </a:r>
            <a:br>
              <a:rPr lang="en-US" sz="1200" dirty="0"/>
            </a:br>
            <a:r>
              <a:rPr lang="en-US" sz="1200" dirty="0"/>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r>
              <a:rPr lang="en-US" sz="1600" dirty="0"/>
              <a:t>Data</a:t>
            </a:r>
            <a:br>
              <a:rPr lang="en-US" sz="1600" dirty="0"/>
            </a:br>
            <a:r>
              <a:rPr lang="en-US" sz="1600" dirty="0"/>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3"/>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78713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We will use is </a:t>
            </a:r>
            <a:r>
              <a:rPr lang="en-US" i="1" dirty="0"/>
              <a:t>fantasy baseball</a:t>
            </a:r>
            <a:r>
              <a:rPr lang="en-US" dirty="0"/>
              <a:t> because:</a:t>
            </a:r>
          </a:p>
          <a:p>
            <a:pPr lvl="1"/>
            <a:r>
              <a:rPr lang="en-US" dirty="0"/>
              <a:t>It has aspects and tasks interesting to both tracks.</a:t>
            </a:r>
          </a:p>
          <a:p>
            <a:pPr lvl="1"/>
            <a:r>
              <a:rPr lang="en-US" dirty="0"/>
              <a:t>We have an existing data set that we have been using.</a:t>
            </a:r>
          </a:p>
          <a:p>
            <a:pPr lvl="1"/>
            <a:r>
              <a:rPr lang="en-US" dirty="0"/>
              <a:t>There are interesting additional sources of data and use cases.</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 – Reminder (Lecture 1)</a:t>
            </a:r>
          </a:p>
        </p:txBody>
      </p:sp>
    </p:spTree>
    <p:extLst>
      <p:ext uri="{BB962C8B-B14F-4D97-AF65-F5344CB8AC3E}">
        <p14:creationId xmlns:p14="http://schemas.microsoft.com/office/powerpoint/2010/main" val="28484399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9" name="TextBox 9">
            <a:extLst>
              <a:ext uri="{FF2B5EF4-FFF2-40B4-BE49-F238E27FC236}">
                <a16:creationId xmlns:a16="http://schemas.microsoft.com/office/drawing/2014/main" id="{467F561E-5C12-AD49-94A4-F7D28EA6281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99</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1866883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73713</TotalTime>
  <Words>13493</Words>
  <Application>Microsoft Macintosh PowerPoint</Application>
  <PresentationFormat>On-screen Show (16:9)</PresentationFormat>
  <Paragraphs>1227</Paragraphs>
  <Slides>152</Slides>
  <Notes>63</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152</vt:i4>
      </vt:variant>
    </vt:vector>
  </HeadingPairs>
  <TitlesOfParts>
    <vt:vector size="173" baseType="lpstr">
      <vt:lpstr>-apple-system</vt: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Times New Roman</vt:lpstr>
      <vt:lpstr>Trebuchet MS</vt:lpstr>
      <vt:lpstr>Webdings</vt:lpstr>
      <vt:lpstr>Wingdings</vt:lpstr>
      <vt:lpstr>Office Theme</vt:lpstr>
      <vt:lpstr>2_db-5-grey</vt:lpstr>
      <vt:lpstr>1_Office Theme</vt:lpstr>
      <vt:lpstr>3_db-5-grey</vt:lpstr>
      <vt:lpstr>4_db-5-grey</vt:lpstr>
      <vt:lpstr>Dell_16x9_Template</vt:lpstr>
      <vt:lpstr>PowerPoint Presentation</vt:lpstr>
      <vt:lpstr>PowerPoint Presentation</vt:lpstr>
      <vt:lpstr>PowerPoint Presentation</vt:lpstr>
      <vt:lpstr>Contents</vt:lpstr>
      <vt:lpstr>PowerPoint Presentation</vt:lpstr>
      <vt:lpstr>Class Agenda Update</vt:lpstr>
      <vt:lpstr>PowerPoint Presentation</vt:lpstr>
      <vt:lpstr>PowerPoint Presentation</vt:lpstr>
      <vt:lpstr>PowerPoint Presentation</vt:lpstr>
      <vt:lpstr>PowerPoint Presentation</vt:lpstr>
      <vt:lpstr>Purpose of Database Systems</vt:lpstr>
      <vt:lpstr>Purpose of Database Systems (Cont.)</vt:lpstr>
      <vt:lpstr>PowerPoint Presentation</vt:lpstr>
      <vt:lpstr>PowerPoint Presentation</vt:lpstr>
      <vt:lpstr>PowerPoint Presentation</vt:lpstr>
      <vt:lpstr>PowerPoint Presentation</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(Relational) Database (https://www.dbbest.com/blog/column-oriented-database-technologies/)</vt:lpstr>
      <vt:lpstr>Columnar Representation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Overview (I) (https://en.wikipedia.org/wiki/NoSQL)</vt:lpstr>
      <vt:lpstr>Overview (I) (https://en.wikipedia.org/wiki/NoSQL)</vt:lpstr>
      <vt:lpstr>One Taxonomy</vt:lpstr>
      <vt:lpstr>Another Taxonomy</vt:lpstr>
      <vt:lpstr>Use Cases</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PowerPoint Presentation</vt:lpstr>
      <vt:lpstr>Pretend to Play Fantasy Baseball</vt:lpstr>
      <vt:lpstr>Target Application/Project(s) – Reminder (Lecture 1)</vt:lpstr>
      <vt:lpstr>Target Application/Project – Reminder (Lecture 1)</vt:lpstr>
      <vt:lpstr>PowerPoint Presentation</vt:lpstr>
      <vt:lpstr>Problem Statement – Modified (Lecture 1 Reminder)</vt:lpstr>
      <vt:lpstr>In-Progress Operational System Data Model</vt:lpstr>
      <vt:lpstr>Web Application – Operational System</vt:lpstr>
      <vt:lpstr>User Story</vt:lpstr>
      <vt:lpstr>Simple Example</vt:lpstr>
      <vt:lpstr>Simple Example – Fantasy Team Resource</vt:lpstr>
      <vt:lpstr>CRUD (https://en.wikipedia.org/wiki/Create,_read,_update_and_delete)</vt:lpstr>
      <vt:lpstr>REST API Definition</vt:lpstr>
      <vt:lpstr>Demo and Next Steps</vt:lpstr>
      <vt:lpstr>PowerPoint Presentation</vt:lpstr>
      <vt:lpstr>Analysis System – Fantasy Baseball Concept</vt:lpstr>
      <vt:lpstr>Data Lake to Analysis Data</vt:lpstr>
      <vt:lpstr>Task 1 – Player, Year Summary</vt:lpstr>
      <vt:lpstr>Wide Flat Tables</vt:lpstr>
      <vt:lpstr>External Information</vt:lpstr>
      <vt:lpstr>Normalize the Value of the Dollar</vt:lpstr>
      <vt:lpstr>Hypothetical Normalization</vt:lpstr>
      <vt:lpstr>Hypothetical Player Choice</vt:lpstr>
      <vt:lpstr>Optimal Price/Performance Catcher</vt:lpstr>
      <vt:lpstr>Backup</vt:lpstr>
      <vt:lpstr>PowerPoint Presentation</vt:lpstr>
      <vt:lpstr>Storage Interfaces</vt:lpstr>
      <vt:lpstr>Magnetic Hard Disk Mechanism</vt:lpstr>
      <vt:lpstr>Flash Storage (Cont.)</vt:lpstr>
      <vt:lpstr>SSD Performance Metrics</vt:lpstr>
      <vt:lpstr>Storage Class Memory</vt:lpstr>
      <vt:lpstr>RAID Levels</vt:lpstr>
      <vt:lpstr>RAID Levels (Cont.)</vt:lpstr>
      <vt:lpstr>RAID Levels (Cont.)</vt:lpstr>
      <vt:lpstr>RAID Levels (Cont.)</vt:lpstr>
      <vt:lpstr>RAID Levels (Cont.)</vt:lpstr>
      <vt:lpstr>Choice of RAID Level</vt:lpstr>
      <vt:lpstr>Choice of RAID Level (Cont.)</vt:lpstr>
      <vt:lpstr>Hardware Issues</vt:lpstr>
      <vt:lpstr>Hardware Issues (Cont.)</vt:lpstr>
      <vt:lpstr>Another View  (http://www.c-jump.com/CIS24/Slides/DiskDrives/D01_0150_chs_vs_lba.htm)</vt:lpstr>
      <vt:lpstr>Fixed Length Record</vt:lpstr>
      <vt:lpstr>Hypothetical Explanations</vt:lpstr>
      <vt:lpstr>Hypothetical Explanations</vt:lpstr>
      <vt:lpstr>Hypothetical Explanation</vt:lpstr>
      <vt:lpstr>Multitable Clustering File Organization</vt:lpstr>
      <vt:lpstr>Multitable Clustering File Organization (cont.)</vt:lpstr>
      <vt:lpstr>RAID</vt:lpstr>
      <vt:lpstr>Improvement of Reliability via Redundancy</vt:lpstr>
      <vt:lpstr>Improvement in Performance via Parallelism</vt:lpstr>
      <vt:lpstr>Optimization of Disk-Block Access</vt:lpstr>
      <vt:lpstr>Optimization of Disk-Block Access</vt:lpstr>
      <vt:lpstr>Disk Scheduling</vt:lpstr>
      <vt:lpstr>Data Access Patterns</vt:lpstr>
      <vt:lpstr>Data Dictionary Storage</vt:lpstr>
      <vt:lpstr>Relational Representation of System Metadata</vt:lpstr>
      <vt:lpstr>Storage Organization in Main-Memory Databases</vt:lpstr>
      <vt:lpstr>Databases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708</cp:revision>
  <cp:lastPrinted>2018-11-15T21:01:50Z</cp:lastPrinted>
  <dcterms:created xsi:type="dcterms:W3CDTF">2010-04-12T23:12:02Z</dcterms:created>
  <dcterms:modified xsi:type="dcterms:W3CDTF">2021-11-04T14:22:00Z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